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2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3" r:id="rId27"/>
    <p:sldId id="284" r:id="rId28"/>
    <p:sldId id="278" r:id="rId29"/>
    <p:sldId id="279" r:id="rId30"/>
    <p:sldId id="280" r:id="rId31"/>
    <p:sldId id="281" r:id="rId32"/>
    <p:sldId id="2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10/20/2020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410745-2CE9-4811-AE95-A82111A74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010" y="2336800"/>
            <a:ext cx="4742654" cy="15707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003FA7-1ABE-406D-9F28-691280C3DD68}"/>
              </a:ext>
            </a:extLst>
          </p:cNvPr>
          <p:cNvSpPr/>
          <p:nvPr/>
        </p:nvSpPr>
        <p:spPr>
          <a:xfrm>
            <a:off x="6751345" y="3726029"/>
            <a:ext cx="368241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Senior Awards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94495D-FE80-4C80-BD23-3D48AB3BD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544"/>
    </mc:Choice>
    <mc:Fallback xmlns="">
      <p:transition spd="slow" advTm="5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D793-DD69-4FF5-8509-9407AB0B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Award winners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0BDE1B3-7D3A-4702-A025-431CAE4D7E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6885160"/>
              </p:ext>
            </p:extLst>
          </p:nvPr>
        </p:nvGraphicFramePr>
        <p:xfrm>
          <a:off x="1564640" y="2194560"/>
          <a:ext cx="8341360" cy="2929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68272">
                  <a:extLst>
                    <a:ext uri="{9D8B030D-6E8A-4147-A177-3AD203B41FA5}">
                      <a16:colId xmlns:a16="http://schemas.microsoft.com/office/drawing/2014/main" val="1501083997"/>
                    </a:ext>
                  </a:extLst>
                </a:gridCol>
                <a:gridCol w="1668272">
                  <a:extLst>
                    <a:ext uri="{9D8B030D-6E8A-4147-A177-3AD203B41FA5}">
                      <a16:colId xmlns:a16="http://schemas.microsoft.com/office/drawing/2014/main" val="241110902"/>
                    </a:ext>
                  </a:extLst>
                </a:gridCol>
                <a:gridCol w="1668272">
                  <a:extLst>
                    <a:ext uri="{9D8B030D-6E8A-4147-A177-3AD203B41FA5}">
                      <a16:colId xmlns:a16="http://schemas.microsoft.com/office/drawing/2014/main" val="2607114932"/>
                    </a:ext>
                  </a:extLst>
                </a:gridCol>
                <a:gridCol w="1668272">
                  <a:extLst>
                    <a:ext uri="{9D8B030D-6E8A-4147-A177-3AD203B41FA5}">
                      <a16:colId xmlns:a16="http://schemas.microsoft.com/office/drawing/2014/main" val="1858502323"/>
                    </a:ext>
                  </a:extLst>
                </a:gridCol>
                <a:gridCol w="1668272">
                  <a:extLst>
                    <a:ext uri="{9D8B030D-6E8A-4147-A177-3AD203B41FA5}">
                      <a16:colId xmlns:a16="http://schemas.microsoft.com/office/drawing/2014/main" val="1466491764"/>
                    </a:ext>
                  </a:extLst>
                </a:gridCol>
              </a:tblGrid>
              <a:tr h="95664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Euan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Walker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Physics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50172006"/>
                  </a:ext>
                </a:extLst>
              </a:tr>
              <a:tr h="4832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Finlay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Walker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96017164"/>
                  </a:ext>
                </a:extLst>
              </a:tr>
              <a:tr h="28600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Brian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Wallace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PE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35415512"/>
                  </a:ext>
                </a:extLst>
              </a:tr>
              <a:tr h="4832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Abbie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Wedlock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History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224750"/>
                  </a:ext>
                </a:extLst>
              </a:tr>
              <a:tr h="71994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Katarzyna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Wykret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Nat 4 Biology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Nat 4 French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8611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9CF2E9-9A7F-4D41-B4DE-6648710F6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9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4"/>
    </mc:Choice>
    <mc:Fallback xmlns="">
      <p:transition spd="slow" advTm="3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D777-4A43-4858-A28C-996894BA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S4 Pupil of the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04DE-8ABF-4114-A2D2-35F2BDA29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/>
              <a:t>Kai Glackin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D2AC13-DBC4-496C-AABD-A5F0E3815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3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0"/>
    </mc:Choice>
    <mc:Fallback xmlns="">
      <p:transition spd="slow" advTm="1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0723-1AD2-4D3E-A8CC-A2B44F653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21360"/>
            <a:ext cx="10058400" cy="1371600"/>
          </a:xfrm>
        </p:spPr>
        <p:txBody>
          <a:bodyPr/>
          <a:lstStyle/>
          <a:p>
            <a:r>
              <a:rPr lang="en-GB" dirty="0"/>
              <a:t>S5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504EEE0-5407-41F7-B5AC-13721C32F6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5166896"/>
              </p:ext>
            </p:extLst>
          </p:nvPr>
        </p:nvGraphicFramePr>
        <p:xfrm>
          <a:off x="1661160" y="2245360"/>
          <a:ext cx="8869680" cy="3748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7420">
                  <a:extLst>
                    <a:ext uri="{9D8B030D-6E8A-4147-A177-3AD203B41FA5}">
                      <a16:colId xmlns:a16="http://schemas.microsoft.com/office/drawing/2014/main" val="2885319208"/>
                    </a:ext>
                  </a:extLst>
                </a:gridCol>
                <a:gridCol w="2217420">
                  <a:extLst>
                    <a:ext uri="{9D8B030D-6E8A-4147-A177-3AD203B41FA5}">
                      <a16:colId xmlns:a16="http://schemas.microsoft.com/office/drawing/2014/main" val="1160612169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2532518723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531760916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val="3521119031"/>
                    </a:ext>
                  </a:extLst>
                </a:gridCol>
              </a:tblGrid>
              <a:tr h="348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Andrew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Sport and Recreation Skills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350233"/>
                  </a:ext>
                </a:extLst>
              </a:tr>
              <a:tr h="348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Edith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Andrew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08609531"/>
                  </a:ext>
                </a:extLst>
              </a:tr>
              <a:tr h="348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Katie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Beverland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English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74065811"/>
                  </a:ext>
                </a:extLst>
              </a:tr>
              <a:tr h="20626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Eva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Birchall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775329"/>
                  </a:ext>
                </a:extLst>
              </a:tr>
              <a:tr h="348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Toni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Brady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80952386"/>
                  </a:ext>
                </a:extLst>
              </a:tr>
              <a:tr h="68990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Alexander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Brown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Cyber Security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English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89634"/>
                  </a:ext>
                </a:extLst>
              </a:tr>
              <a:tr h="20626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Oliwia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Brycka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German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875051"/>
                  </a:ext>
                </a:extLst>
              </a:tr>
              <a:tr h="348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Struan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Campbell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Business Management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470352"/>
                  </a:ext>
                </a:extLst>
              </a:tr>
              <a:tr h="348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Darragh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Campbell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Computing Science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485964"/>
                  </a:ext>
                </a:extLst>
              </a:tr>
              <a:tr h="348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Callum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Carruthers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34557546"/>
                  </a:ext>
                </a:extLst>
              </a:tr>
              <a:tr h="20626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Darrell Paul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Carty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Cyber Security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379659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29E147-328F-414F-8E84-71A47C1AC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79"/>
    </mc:Choice>
    <mc:Fallback xmlns="">
      <p:transition spd="slow" advTm="88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18FD5-DCB2-4EC6-9297-4FBBF8817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S5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1BC8B42-B13B-4B25-A93C-2FA5222B92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5707281"/>
              </p:ext>
            </p:extLst>
          </p:nvPr>
        </p:nvGraphicFramePr>
        <p:xfrm>
          <a:off x="1066800" y="2678906"/>
          <a:ext cx="9337042" cy="30818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4702">
                  <a:extLst>
                    <a:ext uri="{9D8B030D-6E8A-4147-A177-3AD203B41FA5}">
                      <a16:colId xmlns:a16="http://schemas.microsoft.com/office/drawing/2014/main" val="28470035"/>
                    </a:ext>
                  </a:extLst>
                </a:gridCol>
                <a:gridCol w="2154702">
                  <a:extLst>
                    <a:ext uri="{9D8B030D-6E8A-4147-A177-3AD203B41FA5}">
                      <a16:colId xmlns:a16="http://schemas.microsoft.com/office/drawing/2014/main" val="2328986499"/>
                    </a:ext>
                  </a:extLst>
                </a:gridCol>
                <a:gridCol w="1436468">
                  <a:extLst>
                    <a:ext uri="{9D8B030D-6E8A-4147-A177-3AD203B41FA5}">
                      <a16:colId xmlns:a16="http://schemas.microsoft.com/office/drawing/2014/main" val="2130116106"/>
                    </a:ext>
                  </a:extLst>
                </a:gridCol>
                <a:gridCol w="1436468">
                  <a:extLst>
                    <a:ext uri="{9D8B030D-6E8A-4147-A177-3AD203B41FA5}">
                      <a16:colId xmlns:a16="http://schemas.microsoft.com/office/drawing/2014/main" val="690408771"/>
                    </a:ext>
                  </a:extLst>
                </a:gridCol>
                <a:gridCol w="2154702">
                  <a:extLst>
                    <a:ext uri="{9D8B030D-6E8A-4147-A177-3AD203B41FA5}">
                      <a16:colId xmlns:a16="http://schemas.microsoft.com/office/drawing/2014/main" val="3893496549"/>
                    </a:ext>
                  </a:extLst>
                </a:gridCol>
              </a:tblGrid>
              <a:tr h="3180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Jacob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Cunningham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62909952"/>
                  </a:ext>
                </a:extLst>
              </a:tr>
              <a:tr h="53739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Lewis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Deighan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Physics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Higher Mathematics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168040766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Lucy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Dempster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PE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77273515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Iris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Dickie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956984561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Emma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Doherty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02278825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Aaron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Douglas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1st in Higher Computing Science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084272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Lauren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Giles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German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144427681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Erin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Halden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Na5 History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24489103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Kenneth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Hastie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1st in Nat 5 Metalwork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785248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5F057E-082D-4AE9-B575-DB886D330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2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5"/>
    </mc:Choice>
    <mc:Fallback xmlns="">
      <p:transition spd="slow" advTm="39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B9DA0-090E-44E6-B7B2-3E4421C84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S5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768DFD-C459-4969-81B7-9B3F4EF133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1688174"/>
              </p:ext>
            </p:extLst>
          </p:nvPr>
        </p:nvGraphicFramePr>
        <p:xfrm>
          <a:off x="914400" y="2478880"/>
          <a:ext cx="10210798" cy="29567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6338">
                  <a:extLst>
                    <a:ext uri="{9D8B030D-6E8A-4147-A177-3AD203B41FA5}">
                      <a16:colId xmlns:a16="http://schemas.microsoft.com/office/drawing/2014/main" val="903314154"/>
                    </a:ext>
                  </a:extLst>
                </a:gridCol>
                <a:gridCol w="2356338">
                  <a:extLst>
                    <a:ext uri="{9D8B030D-6E8A-4147-A177-3AD203B41FA5}">
                      <a16:colId xmlns:a16="http://schemas.microsoft.com/office/drawing/2014/main" val="3042971085"/>
                    </a:ext>
                  </a:extLst>
                </a:gridCol>
                <a:gridCol w="1570892">
                  <a:extLst>
                    <a:ext uri="{9D8B030D-6E8A-4147-A177-3AD203B41FA5}">
                      <a16:colId xmlns:a16="http://schemas.microsoft.com/office/drawing/2014/main" val="1094036924"/>
                    </a:ext>
                  </a:extLst>
                </a:gridCol>
                <a:gridCol w="1570892">
                  <a:extLst>
                    <a:ext uri="{9D8B030D-6E8A-4147-A177-3AD203B41FA5}">
                      <a16:colId xmlns:a16="http://schemas.microsoft.com/office/drawing/2014/main" val="1593075540"/>
                    </a:ext>
                  </a:extLst>
                </a:gridCol>
                <a:gridCol w="2356338">
                  <a:extLst>
                    <a:ext uri="{9D8B030D-6E8A-4147-A177-3AD203B41FA5}">
                      <a16:colId xmlns:a16="http://schemas.microsoft.com/office/drawing/2014/main" val="2798620454"/>
                    </a:ext>
                  </a:extLst>
                </a:gridCol>
              </a:tblGrid>
              <a:tr h="31523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Aiden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Holmes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Physics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89384020"/>
                  </a:ext>
                </a:extLst>
              </a:tr>
              <a:tr h="31523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Nathan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Hunter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Computing Science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4845700"/>
                  </a:ext>
                </a:extLst>
              </a:tr>
              <a:tr h="53264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Kirsten Laura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Jenkins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Mathematics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6000532"/>
                  </a:ext>
                </a:extLst>
              </a:tr>
              <a:tr h="31523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Adam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Computing Science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1531"/>
                  </a:ext>
                </a:extLst>
              </a:tr>
              <a:tr h="31523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Leoni Lutton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McFadden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Higher Spanish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992665"/>
                  </a:ext>
                </a:extLst>
              </a:tr>
              <a:tr h="31523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Robert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McGregor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Computing Science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247620"/>
                  </a:ext>
                </a:extLst>
              </a:tr>
              <a:tr h="31523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Aiden Thomas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McHendry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Computing Science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084542"/>
                  </a:ext>
                </a:extLst>
              </a:tr>
              <a:tr h="53264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Lydia Beth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McReavy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Higher Biology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English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Higher Chemistry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37401227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D4D317-18E4-4026-99BA-CE0051A09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9"/>
    </mc:Choice>
    <mc:Fallback xmlns="">
      <p:transition spd="slow" advTm="47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3159A-DE54-4F7E-9974-01B15063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S5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540B87-EF20-4EBF-830A-1C1147544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457104"/>
              </p:ext>
            </p:extLst>
          </p:nvPr>
        </p:nvGraphicFramePr>
        <p:xfrm>
          <a:off x="1066800" y="2370930"/>
          <a:ext cx="9936480" cy="3185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93034">
                  <a:extLst>
                    <a:ext uri="{9D8B030D-6E8A-4147-A177-3AD203B41FA5}">
                      <a16:colId xmlns:a16="http://schemas.microsoft.com/office/drawing/2014/main" val="3549732023"/>
                    </a:ext>
                  </a:extLst>
                </a:gridCol>
                <a:gridCol w="2293034">
                  <a:extLst>
                    <a:ext uri="{9D8B030D-6E8A-4147-A177-3AD203B41FA5}">
                      <a16:colId xmlns:a16="http://schemas.microsoft.com/office/drawing/2014/main" val="3691506408"/>
                    </a:ext>
                  </a:extLst>
                </a:gridCol>
                <a:gridCol w="1528689">
                  <a:extLst>
                    <a:ext uri="{9D8B030D-6E8A-4147-A177-3AD203B41FA5}">
                      <a16:colId xmlns:a16="http://schemas.microsoft.com/office/drawing/2014/main" val="265546271"/>
                    </a:ext>
                  </a:extLst>
                </a:gridCol>
                <a:gridCol w="1528689">
                  <a:extLst>
                    <a:ext uri="{9D8B030D-6E8A-4147-A177-3AD203B41FA5}">
                      <a16:colId xmlns:a16="http://schemas.microsoft.com/office/drawing/2014/main" val="1786097828"/>
                    </a:ext>
                  </a:extLst>
                </a:gridCol>
                <a:gridCol w="2293034">
                  <a:extLst>
                    <a:ext uri="{9D8B030D-6E8A-4147-A177-3AD203B41FA5}">
                      <a16:colId xmlns:a16="http://schemas.microsoft.com/office/drawing/2014/main" val="370468274"/>
                    </a:ext>
                  </a:extLst>
                </a:gridCol>
              </a:tblGrid>
              <a:tr h="31235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Harris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Miller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Cyber Security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58493810"/>
                  </a:ext>
                </a:extLst>
              </a:tr>
              <a:tr h="31235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Kieran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Munro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PE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14023667"/>
                  </a:ext>
                </a:extLst>
              </a:tr>
              <a:tr h="31235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Sarah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Munro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49204886"/>
                  </a:ext>
                </a:extLst>
              </a:tr>
              <a:tr h="31235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Sophiie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Pearce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Fashion &amp; Textiles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615415"/>
                  </a:ext>
                </a:extLst>
              </a:tr>
              <a:tr h="52777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Amy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Phillips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Physics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Mathematics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56276114"/>
                  </a:ext>
                </a:extLst>
              </a:tr>
              <a:tr h="31235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Matthew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Porter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PE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6764002"/>
                  </a:ext>
                </a:extLst>
              </a:tr>
              <a:tr h="31235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Megan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Rooney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History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2nd in Nat 5 Modern Studies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829878"/>
                  </a:ext>
                </a:extLst>
              </a:tr>
              <a:tr h="31235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Tiamo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Ross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Woodwork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523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Katie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Russell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648469282"/>
                  </a:ext>
                </a:extLst>
              </a:tr>
              <a:tr h="31235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Leon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Russell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Higher Art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2688302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F4EC76-3D71-45A0-AC0B-60382E3A0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1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52"/>
    </mc:Choice>
    <mc:Fallback xmlns="">
      <p:transition spd="slow" advTm="4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CA8C-0808-4F00-BCBB-77AD6A003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S5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06E5244-F3C6-48C2-A30C-955B0217AC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6909821"/>
              </p:ext>
            </p:extLst>
          </p:nvPr>
        </p:nvGraphicFramePr>
        <p:xfrm>
          <a:off x="1249680" y="2113280"/>
          <a:ext cx="9479280" cy="3829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9820">
                  <a:extLst>
                    <a:ext uri="{9D8B030D-6E8A-4147-A177-3AD203B41FA5}">
                      <a16:colId xmlns:a16="http://schemas.microsoft.com/office/drawing/2014/main" val="495986286"/>
                    </a:ext>
                  </a:extLst>
                </a:gridCol>
                <a:gridCol w="2369820">
                  <a:extLst>
                    <a:ext uri="{9D8B030D-6E8A-4147-A177-3AD203B41FA5}">
                      <a16:colId xmlns:a16="http://schemas.microsoft.com/office/drawing/2014/main" val="3372167413"/>
                    </a:ext>
                  </a:extLst>
                </a:gridCol>
                <a:gridCol w="2369820">
                  <a:extLst>
                    <a:ext uri="{9D8B030D-6E8A-4147-A177-3AD203B41FA5}">
                      <a16:colId xmlns:a16="http://schemas.microsoft.com/office/drawing/2014/main" val="3994442992"/>
                    </a:ext>
                  </a:extLst>
                </a:gridCol>
                <a:gridCol w="2369820">
                  <a:extLst>
                    <a:ext uri="{9D8B030D-6E8A-4147-A177-3AD203B41FA5}">
                      <a16:colId xmlns:a16="http://schemas.microsoft.com/office/drawing/2014/main" val="800838720"/>
                    </a:ext>
                  </a:extLst>
                </a:gridCol>
              </a:tblGrid>
              <a:tr h="76276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Millie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Spence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Geography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English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7736241"/>
                  </a:ext>
                </a:extLst>
              </a:tr>
              <a:tr h="57403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Louis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Stevenson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Sport and Recreation Skills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765499"/>
                  </a:ext>
                </a:extLst>
              </a:tr>
              <a:tr h="38531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Cameron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Stewart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Metalwork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882963"/>
                  </a:ext>
                </a:extLst>
              </a:tr>
              <a:tr h="57403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Kate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Storrie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Higher Childcare &amp; Development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567303"/>
                  </a:ext>
                </a:extLst>
              </a:tr>
              <a:tr h="38531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Nikodem</a:t>
                      </a:r>
                      <a:r>
                        <a:rPr lang="en-GB" sz="1000" u="none" strike="noStrike" dirty="0">
                          <a:effectLst/>
                        </a:rPr>
                        <a:t>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Swadzyniak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Geography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94656"/>
                  </a:ext>
                </a:extLst>
              </a:tr>
              <a:tr h="76276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Alan Kavol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Syska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Geography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18507801"/>
                  </a:ext>
                </a:extLst>
              </a:tr>
              <a:tr h="38531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Stephanie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Tavendale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1st in Higher German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72521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56FA8D-2D3F-4DD4-9581-B28823F3B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6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6"/>
    </mc:Choice>
    <mc:Fallback xmlns="">
      <p:transition spd="slow" advTm="4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CD49-E982-4CE2-9168-5861428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S5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DB8D8A3-0031-4E21-A18E-38BB2047BA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046431"/>
              </p:ext>
            </p:extLst>
          </p:nvPr>
        </p:nvGraphicFramePr>
        <p:xfrm>
          <a:off x="1239520" y="2275840"/>
          <a:ext cx="9225280" cy="26668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6320">
                  <a:extLst>
                    <a:ext uri="{9D8B030D-6E8A-4147-A177-3AD203B41FA5}">
                      <a16:colId xmlns:a16="http://schemas.microsoft.com/office/drawing/2014/main" val="3453472718"/>
                    </a:ext>
                  </a:extLst>
                </a:gridCol>
                <a:gridCol w="2306320">
                  <a:extLst>
                    <a:ext uri="{9D8B030D-6E8A-4147-A177-3AD203B41FA5}">
                      <a16:colId xmlns:a16="http://schemas.microsoft.com/office/drawing/2014/main" val="1634440229"/>
                    </a:ext>
                  </a:extLst>
                </a:gridCol>
                <a:gridCol w="2306320">
                  <a:extLst>
                    <a:ext uri="{9D8B030D-6E8A-4147-A177-3AD203B41FA5}">
                      <a16:colId xmlns:a16="http://schemas.microsoft.com/office/drawing/2014/main" val="4291395190"/>
                    </a:ext>
                  </a:extLst>
                </a:gridCol>
                <a:gridCol w="2306320">
                  <a:extLst>
                    <a:ext uri="{9D8B030D-6E8A-4147-A177-3AD203B41FA5}">
                      <a16:colId xmlns:a16="http://schemas.microsoft.com/office/drawing/2014/main" val="3159379846"/>
                    </a:ext>
                  </a:extLst>
                </a:gridCol>
              </a:tblGrid>
              <a:tr h="79786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Keira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Tonner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Modern Studies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10589426"/>
                  </a:ext>
                </a:extLst>
              </a:tr>
              <a:tr h="79786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Kate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Vidler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Business Management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799940"/>
                  </a:ext>
                </a:extLst>
              </a:tr>
              <a:tr h="53555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Fiona Louise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Williamson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Physics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938262"/>
                  </a:ext>
                </a:extLst>
              </a:tr>
              <a:tr h="53555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John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Wilson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Nat 5 Physics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43727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309932-E484-4CB6-AABE-58734831A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6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4"/>
    </mc:Choice>
    <mc:Fallback xmlns="">
      <p:transition spd="slow" advTm="21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D217-1C4D-41E7-A1B7-3136FF57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07219"/>
            <a:ext cx="10058400" cy="1371600"/>
          </a:xfrm>
        </p:spPr>
        <p:txBody>
          <a:bodyPr/>
          <a:lstStyle/>
          <a:p>
            <a:r>
              <a:rPr lang="en-GB" dirty="0"/>
              <a:t>S6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373DE55-9D85-423B-A03D-F520A34BA5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405423"/>
              </p:ext>
            </p:extLst>
          </p:nvPr>
        </p:nvGraphicFramePr>
        <p:xfrm>
          <a:off x="1066800" y="2194560"/>
          <a:ext cx="10058400" cy="3657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1478870006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69034903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13385337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401329974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195762008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984073991"/>
                    </a:ext>
                  </a:extLst>
                </a:gridCol>
              </a:tblGrid>
              <a:tr h="95245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Rebecca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Adams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Psychology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Advanced Higher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Mathematics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19671972"/>
                  </a:ext>
                </a:extLst>
              </a:tr>
              <a:tr h="381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Gary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Allan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Advanced Higher Mathematics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5077778"/>
                  </a:ext>
                </a:extLst>
              </a:tr>
              <a:tr h="22607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Rachael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Anderson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1st in Higher Photography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69491543"/>
                  </a:ext>
                </a:extLst>
              </a:tr>
              <a:tr h="381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Lewis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Anderson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Woodwork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11355407"/>
                  </a:ext>
                </a:extLst>
              </a:tr>
              <a:tr h="56909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Amy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Anderson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History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Mathematics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207257"/>
                  </a:ext>
                </a:extLst>
              </a:tr>
              <a:tr h="381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Caitlin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Armstrong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German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26791859"/>
                  </a:ext>
                </a:extLst>
              </a:tr>
              <a:tr h="381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Michael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Buchan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Graphics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095658525"/>
                  </a:ext>
                </a:extLst>
              </a:tr>
              <a:tr h="3819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Paulina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Burke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Advanced Higher French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84698201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7A5CC9A-F247-4921-924F-42434596D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2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85"/>
    </mc:Choice>
    <mc:Fallback xmlns="">
      <p:transition spd="slow" advTm="48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E311-33C8-4906-8E32-D2EED7018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S6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678143-B084-46D9-9FB0-FADCA66623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885694"/>
              </p:ext>
            </p:extLst>
          </p:nvPr>
        </p:nvGraphicFramePr>
        <p:xfrm>
          <a:off x="1137920" y="1778000"/>
          <a:ext cx="9845040" cy="42367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1260">
                  <a:extLst>
                    <a:ext uri="{9D8B030D-6E8A-4147-A177-3AD203B41FA5}">
                      <a16:colId xmlns:a16="http://schemas.microsoft.com/office/drawing/2014/main" val="2070975087"/>
                    </a:ext>
                  </a:extLst>
                </a:gridCol>
                <a:gridCol w="2461260">
                  <a:extLst>
                    <a:ext uri="{9D8B030D-6E8A-4147-A177-3AD203B41FA5}">
                      <a16:colId xmlns:a16="http://schemas.microsoft.com/office/drawing/2014/main" val="968177734"/>
                    </a:ext>
                  </a:extLst>
                </a:gridCol>
                <a:gridCol w="1640840">
                  <a:extLst>
                    <a:ext uri="{9D8B030D-6E8A-4147-A177-3AD203B41FA5}">
                      <a16:colId xmlns:a16="http://schemas.microsoft.com/office/drawing/2014/main" val="2566979138"/>
                    </a:ext>
                  </a:extLst>
                </a:gridCol>
                <a:gridCol w="1640840">
                  <a:extLst>
                    <a:ext uri="{9D8B030D-6E8A-4147-A177-3AD203B41FA5}">
                      <a16:colId xmlns:a16="http://schemas.microsoft.com/office/drawing/2014/main" val="3145056212"/>
                    </a:ext>
                  </a:extLst>
                </a:gridCol>
                <a:gridCol w="1640840">
                  <a:extLst>
                    <a:ext uri="{9D8B030D-6E8A-4147-A177-3AD203B41FA5}">
                      <a16:colId xmlns:a16="http://schemas.microsoft.com/office/drawing/2014/main" val="2779985337"/>
                    </a:ext>
                  </a:extLst>
                </a:gridCol>
              </a:tblGrid>
              <a:tr h="43140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Iona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 err="1">
                          <a:effectLst/>
                        </a:rPr>
                        <a:t>Burnfield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Fashion &amp; Textiles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297104"/>
                  </a:ext>
                </a:extLst>
              </a:tr>
              <a:tr h="33001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Alexandra Claire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Burton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Advanced Higher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753942"/>
                  </a:ext>
                </a:extLst>
              </a:tr>
              <a:tr h="6533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Mhari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Campbell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Photography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176405"/>
                  </a:ext>
                </a:extLst>
              </a:tr>
              <a:tr h="33001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Amber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Dickie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Advanced Higher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26248"/>
                  </a:ext>
                </a:extLst>
              </a:tr>
              <a:tr h="19531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Brooke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Docherty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063444"/>
                  </a:ext>
                </a:extLst>
              </a:tr>
              <a:tr h="97658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Iona Valentine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Dolan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Practical Cake Craft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Psychology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79135"/>
                  </a:ext>
                </a:extLst>
              </a:tr>
              <a:tr h="33001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Jamie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Dorrens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Graphics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39845845"/>
                  </a:ext>
                </a:extLst>
              </a:tr>
              <a:tr h="33001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Eryn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Elliott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1st in Nat 5 Practical Cake Craft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697590"/>
                  </a:ext>
                </a:extLst>
              </a:tr>
              <a:tr h="33001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Finn Wadsworth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Fowler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Level 7 refereeing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051756"/>
                  </a:ext>
                </a:extLst>
              </a:tr>
              <a:tr h="33001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Joshua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Gray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Advanced Higher Chemistry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69753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99DC500-8441-4A26-8EFE-E01381943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2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21"/>
    </mc:Choice>
    <mc:Fallback xmlns="">
      <p:transition spd="slow" advTm="54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2947-B0FC-4C92-9C18-6726FFEF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GB"/>
              <a:t>Head Teacher Address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679929-56AE-4840-B8DA-7783E7B82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1" b="27958"/>
          <a:stretch/>
        </p:blipFill>
        <p:spPr>
          <a:xfrm>
            <a:off x="1066800" y="2103120"/>
            <a:ext cx="10058400" cy="3849624"/>
          </a:xfrm>
          <a:prstGeom prst="rect">
            <a:avLst/>
          </a:prstGeom>
          <a:noFill/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8184D0E-B08A-48A8-BC98-B145FA68A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72"/>
    </mc:Choice>
    <mc:Fallback xmlns="">
      <p:transition spd="slow" advTm="102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4972-5CB1-4338-B535-DA5B7113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S6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DDD5EB-4952-4D59-BA0E-B289BEB38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7164106"/>
              </p:ext>
            </p:extLst>
          </p:nvPr>
        </p:nvGraphicFramePr>
        <p:xfrm>
          <a:off x="1188720" y="2821780"/>
          <a:ext cx="9591041" cy="29592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3317">
                  <a:extLst>
                    <a:ext uri="{9D8B030D-6E8A-4147-A177-3AD203B41FA5}">
                      <a16:colId xmlns:a16="http://schemas.microsoft.com/office/drawing/2014/main" val="3140706376"/>
                    </a:ext>
                  </a:extLst>
                </a:gridCol>
                <a:gridCol w="2213317">
                  <a:extLst>
                    <a:ext uri="{9D8B030D-6E8A-4147-A177-3AD203B41FA5}">
                      <a16:colId xmlns:a16="http://schemas.microsoft.com/office/drawing/2014/main" val="4215563860"/>
                    </a:ext>
                  </a:extLst>
                </a:gridCol>
                <a:gridCol w="2213317">
                  <a:extLst>
                    <a:ext uri="{9D8B030D-6E8A-4147-A177-3AD203B41FA5}">
                      <a16:colId xmlns:a16="http://schemas.microsoft.com/office/drawing/2014/main" val="2786508890"/>
                    </a:ext>
                  </a:extLst>
                </a:gridCol>
                <a:gridCol w="1475545">
                  <a:extLst>
                    <a:ext uri="{9D8B030D-6E8A-4147-A177-3AD203B41FA5}">
                      <a16:colId xmlns:a16="http://schemas.microsoft.com/office/drawing/2014/main" val="1667242805"/>
                    </a:ext>
                  </a:extLst>
                </a:gridCol>
                <a:gridCol w="1475545">
                  <a:extLst>
                    <a:ext uri="{9D8B030D-6E8A-4147-A177-3AD203B41FA5}">
                      <a16:colId xmlns:a16="http://schemas.microsoft.com/office/drawing/2014/main" val="1882766397"/>
                    </a:ext>
                  </a:extLst>
                </a:gridCol>
              </a:tblGrid>
              <a:tr h="315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Rhea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Henderson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603467"/>
                  </a:ext>
                </a:extLst>
              </a:tr>
              <a:tr h="53310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Emma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Heywood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Practical Cake Craft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Childcare &amp; Development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373950"/>
                  </a:ext>
                </a:extLst>
              </a:tr>
              <a:tr h="315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Errin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Hughes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Advanced Higher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451881"/>
                  </a:ext>
                </a:extLst>
              </a:tr>
              <a:tr h="315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Jenna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Hunter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9811"/>
                  </a:ext>
                </a:extLst>
              </a:tr>
              <a:tr h="315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Aimee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Kean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69402348"/>
                  </a:ext>
                </a:extLst>
              </a:tr>
              <a:tr h="53310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Scott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Kelly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Practical Cookery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Woodwork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3521071"/>
                  </a:ext>
                </a:extLst>
              </a:tr>
              <a:tr h="315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Abbie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Kerr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Psychology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444431"/>
                  </a:ext>
                </a:extLst>
              </a:tr>
              <a:tr h="3155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Emily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King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Higher Art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95928853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35D13C-E26C-4C75-AF9E-B833BA7E7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95"/>
    </mc:Choice>
    <mc:Fallback xmlns="">
      <p:transition spd="slow" advTm="4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4A6B0-31A7-450D-A877-1353C6ACE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S6 Award winners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9EBA125-FD8E-4B8D-9DD5-BD333F9018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4934197"/>
              </p:ext>
            </p:extLst>
          </p:nvPr>
        </p:nvGraphicFramePr>
        <p:xfrm>
          <a:off x="883920" y="2529680"/>
          <a:ext cx="7290816" cy="33732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2704">
                  <a:extLst>
                    <a:ext uri="{9D8B030D-6E8A-4147-A177-3AD203B41FA5}">
                      <a16:colId xmlns:a16="http://schemas.microsoft.com/office/drawing/2014/main" val="451309054"/>
                    </a:ext>
                  </a:extLst>
                </a:gridCol>
                <a:gridCol w="1822704">
                  <a:extLst>
                    <a:ext uri="{9D8B030D-6E8A-4147-A177-3AD203B41FA5}">
                      <a16:colId xmlns:a16="http://schemas.microsoft.com/office/drawing/2014/main" val="2934216672"/>
                    </a:ext>
                  </a:extLst>
                </a:gridCol>
                <a:gridCol w="1215136">
                  <a:extLst>
                    <a:ext uri="{9D8B030D-6E8A-4147-A177-3AD203B41FA5}">
                      <a16:colId xmlns:a16="http://schemas.microsoft.com/office/drawing/2014/main" val="2444302720"/>
                    </a:ext>
                  </a:extLst>
                </a:gridCol>
                <a:gridCol w="1215136">
                  <a:extLst>
                    <a:ext uri="{9D8B030D-6E8A-4147-A177-3AD203B41FA5}">
                      <a16:colId xmlns:a16="http://schemas.microsoft.com/office/drawing/2014/main" val="1762354485"/>
                    </a:ext>
                  </a:extLst>
                </a:gridCol>
                <a:gridCol w="1215136">
                  <a:extLst>
                    <a:ext uri="{9D8B030D-6E8A-4147-A177-3AD203B41FA5}">
                      <a16:colId xmlns:a16="http://schemas.microsoft.com/office/drawing/2014/main" val="415400565"/>
                    </a:ext>
                  </a:extLst>
                </a:gridCol>
              </a:tblGrid>
              <a:tr h="33049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Emma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Kinnear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Sport and Recreation Skills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839846"/>
                  </a:ext>
                </a:extLst>
              </a:tr>
              <a:tr h="33049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Euan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Macrae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Nat 5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30745895"/>
                  </a:ext>
                </a:extLst>
              </a:tr>
              <a:tr h="55841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Ellie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McGarry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Geography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History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635105"/>
                  </a:ext>
                </a:extLst>
              </a:tr>
              <a:tr h="83192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Hannah Ellen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McPhate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Business Management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History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Higher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12575926"/>
                  </a:ext>
                </a:extLst>
              </a:tr>
              <a:tr h="33049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Beth Lindsey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Miller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Advanced Higher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566051"/>
                  </a:ext>
                </a:extLst>
              </a:tr>
              <a:tr h="33049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Jessica Sarah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Newnes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Practical Cookery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2815957"/>
                  </a:ext>
                </a:extLst>
              </a:tr>
              <a:tr h="33049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Harry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Orr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Level 7 Refereeing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486654"/>
                  </a:ext>
                </a:extLst>
              </a:tr>
              <a:tr h="33049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James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Orr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Nat 5 Practical Cookery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87473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92EC7C-1392-4E1C-994F-3C23FE8C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6"/>
    </mc:Choice>
    <mc:Fallback xmlns="">
      <p:transition spd="slow" advTm="4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9E142-9422-476F-95FF-C8B34699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S6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46D960-905B-422C-8D5C-8848CCE9F2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406540"/>
              </p:ext>
            </p:extLst>
          </p:nvPr>
        </p:nvGraphicFramePr>
        <p:xfrm>
          <a:off x="1178560" y="2685256"/>
          <a:ext cx="9804401" cy="3207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1100">
                  <a:extLst>
                    <a:ext uri="{9D8B030D-6E8A-4147-A177-3AD203B41FA5}">
                      <a16:colId xmlns:a16="http://schemas.microsoft.com/office/drawing/2014/main" val="153392454"/>
                    </a:ext>
                  </a:extLst>
                </a:gridCol>
                <a:gridCol w="2451100">
                  <a:extLst>
                    <a:ext uri="{9D8B030D-6E8A-4147-A177-3AD203B41FA5}">
                      <a16:colId xmlns:a16="http://schemas.microsoft.com/office/drawing/2014/main" val="3510143567"/>
                    </a:ext>
                  </a:extLst>
                </a:gridCol>
                <a:gridCol w="1634067">
                  <a:extLst>
                    <a:ext uri="{9D8B030D-6E8A-4147-A177-3AD203B41FA5}">
                      <a16:colId xmlns:a16="http://schemas.microsoft.com/office/drawing/2014/main" val="4068855986"/>
                    </a:ext>
                  </a:extLst>
                </a:gridCol>
                <a:gridCol w="1634067">
                  <a:extLst>
                    <a:ext uri="{9D8B030D-6E8A-4147-A177-3AD203B41FA5}">
                      <a16:colId xmlns:a16="http://schemas.microsoft.com/office/drawing/2014/main" val="4181470515"/>
                    </a:ext>
                  </a:extLst>
                </a:gridCol>
                <a:gridCol w="1634067">
                  <a:extLst>
                    <a:ext uri="{9D8B030D-6E8A-4147-A177-3AD203B41FA5}">
                      <a16:colId xmlns:a16="http://schemas.microsoft.com/office/drawing/2014/main" val="3603808060"/>
                    </a:ext>
                  </a:extLst>
                </a:gridCol>
              </a:tblGrid>
              <a:tr h="3827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Elle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Quigley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Nat 5 Geography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209734"/>
                  </a:ext>
                </a:extLst>
              </a:tr>
              <a:tr h="3827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Benjamin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Valentine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Graphics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165518"/>
                  </a:ext>
                </a:extLst>
              </a:tr>
              <a:tr h="3827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Rachel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Wallace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Childcare &amp; Development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336666"/>
                  </a:ext>
                </a:extLst>
              </a:tr>
              <a:tr h="646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Kyle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Watt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Geography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Higher Physics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767408"/>
                  </a:ext>
                </a:extLst>
              </a:tr>
              <a:tr h="3827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Amy Louise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Wood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Advanced Higher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435328"/>
                  </a:ext>
                </a:extLst>
              </a:tr>
              <a:tr h="64678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Mabel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Wylie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Advanced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Advanced Higher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Advanced Higher Mathematics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21461713"/>
                  </a:ext>
                </a:extLst>
              </a:tr>
              <a:tr h="3827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Logan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Young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Level 7 Refereeing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32040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E74FF4-FF92-4354-83CB-2B2D23B36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61"/>
    </mc:Choice>
    <mc:Fallback xmlns="">
      <p:transition spd="slow" advTm="37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A0E0-949A-4A2F-A686-671F92BA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S6 Student of the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188B6-E070-425D-9F04-0D5D91862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/>
              <a:t>Mabel Wylie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3DF97A-5DB4-4D66-924B-C8A30CD1E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9"/>
    </mc:Choice>
    <mc:Fallback xmlns="">
      <p:transition spd="slow" advTm="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4E28E-A2CC-4E54-BD72-640A75AD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Recognition of SQA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E3B67-C8AE-4D0D-BC34-AB2D122DB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Every awards ceremony we look back and recognise those pupils who achieve straight A passes in their exams.  In the </a:t>
            </a:r>
            <a:r>
              <a:rPr lang="en-GB" b="1" dirty="0"/>
              <a:t>2019 SQA exams</a:t>
            </a:r>
            <a:r>
              <a:rPr lang="en-GB" dirty="0"/>
              <a:t> the following pupils achieved this: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7 A passes at Nat 5</a:t>
            </a:r>
          </a:p>
          <a:p>
            <a:pPr marL="0" indent="0">
              <a:buNone/>
            </a:pPr>
            <a:r>
              <a:rPr lang="en-GB" dirty="0"/>
              <a:t>Amy Dingwall, Gloria Izedome, Kirstin Jenkins, Amy Phillips, Stephanie Tavendale, Lydia </a:t>
            </a:r>
            <a:r>
              <a:rPr lang="en-GB" dirty="0" err="1"/>
              <a:t>McReavy</a:t>
            </a:r>
            <a:r>
              <a:rPr lang="en-GB" dirty="0"/>
              <a:t> and Katie Beverland.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5 A Passes at Higher</a:t>
            </a:r>
          </a:p>
          <a:p>
            <a:pPr marL="0" indent="0">
              <a:buNone/>
            </a:pPr>
            <a:r>
              <a:rPr lang="en-GB" dirty="0"/>
              <a:t>Joshua Gray, Mabel Wylie and Jack Williamson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F07578-39B6-42B5-9CD3-CD37F3623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27"/>
    </mc:Choice>
    <mc:Fallback xmlns="">
      <p:transition spd="slow" advTm="46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454E2-0D51-4B75-BA2E-6AED4E682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Matt Carruth Trophy for 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9D77D-5562-4EE4-8ECD-4D19F68D8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/>
              <a:t>Harry Orr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549AFB-CC20-4591-9CB8-C1386AB9D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1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89"/>
    </mc:Choice>
    <mc:Fallback>
      <p:transition spd="slow" advTm="46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19DCD-2BDD-49D1-97A5-CB890A2F8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Campbell King Award for Citizenship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2F811-CB26-4D1C-B3A1-7C706A117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/>
              <a:t>Aiden Hepburn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072FC64-CD54-4E10-A9E7-B051BC1C8C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1"/>
    </mc:Choice>
    <mc:Fallback xmlns="">
      <p:transition spd="slow" advTm="3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5EB3-C88C-4999-B0D6-33D6F85BC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Hinshelwood Trophy </a:t>
            </a:r>
            <a:br>
              <a:rPr lang="en-GB" dirty="0"/>
            </a:br>
            <a:r>
              <a:rPr lang="en-GB" dirty="0"/>
              <a:t>for Academic Excellence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AC111-11AE-48DA-9D54-14BEC1200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sz="5400" dirty="0"/>
          </a:p>
          <a:p>
            <a:pPr marL="0" indent="0" algn="ctr">
              <a:buNone/>
            </a:pPr>
            <a:r>
              <a:rPr lang="en-GB" sz="7200" dirty="0"/>
              <a:t>Lewis Deighan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B900E6C-71C2-43E9-B64C-5523A5205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79"/>
    </mc:Choice>
    <mc:Fallback xmlns="">
      <p:transition spd="slow" advTm="20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23A5E-A869-4CDD-A0B8-78BC1241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Head Teacher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5F8BE-FF2C-464C-A7AB-49EB9B1E8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7200" dirty="0"/>
              <a:t>Tom Reid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C74DF4-7157-4225-A8F2-8F48C10B5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9"/>
    </mc:Choice>
    <mc:Fallback xmlns="">
      <p:transition spd="slow" advTm="90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5EB3-C88C-4999-B0D6-33D6F85B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anchor="ctr">
            <a:normAutofit/>
          </a:bodyPr>
          <a:lstStyle/>
          <a:p>
            <a:r>
              <a:rPr lang="en-GB" dirty="0"/>
              <a:t>Final comments from Mrs Hollywood</a:t>
            </a:r>
            <a:endParaRPr lang="en-GB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6D208D-8298-4F8E-8468-59590E7A6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6" b="27703"/>
          <a:stretch/>
        </p:blipFill>
        <p:spPr>
          <a:xfrm>
            <a:off x="1066800" y="2103120"/>
            <a:ext cx="10058400" cy="3849624"/>
          </a:xfrm>
          <a:noFill/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408EFFD-9B21-415D-BECE-1BA86079F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69"/>
    </mc:Choice>
    <mc:Fallback xmlns="">
      <p:transition spd="slow" advTm="4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964EE-6357-4136-BED7-41BB721B3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7264B42-7046-4C48-9E05-9AA4803DEB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320289"/>
              </p:ext>
            </p:extLst>
          </p:nvPr>
        </p:nvGraphicFramePr>
        <p:xfrm>
          <a:off x="1137920" y="1910080"/>
          <a:ext cx="8127998" cy="4121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85279002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71043049"/>
                    </a:ext>
                  </a:extLst>
                </a:gridCol>
                <a:gridCol w="1354666">
                  <a:extLst>
                    <a:ext uri="{9D8B030D-6E8A-4147-A177-3AD203B41FA5}">
                      <a16:colId xmlns:a16="http://schemas.microsoft.com/office/drawing/2014/main" val="2957022055"/>
                    </a:ext>
                  </a:extLst>
                </a:gridCol>
                <a:gridCol w="1354666">
                  <a:extLst>
                    <a:ext uri="{9D8B030D-6E8A-4147-A177-3AD203B41FA5}">
                      <a16:colId xmlns:a16="http://schemas.microsoft.com/office/drawing/2014/main" val="3416779420"/>
                    </a:ext>
                  </a:extLst>
                </a:gridCol>
                <a:gridCol w="1354666">
                  <a:extLst>
                    <a:ext uri="{9D8B030D-6E8A-4147-A177-3AD203B41FA5}">
                      <a16:colId xmlns:a16="http://schemas.microsoft.com/office/drawing/2014/main" val="1267940482"/>
                    </a:ext>
                  </a:extLst>
                </a:gridCol>
              </a:tblGrid>
              <a:tr h="21230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Leah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Anderson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004046"/>
                  </a:ext>
                </a:extLst>
              </a:tr>
              <a:tr h="106152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Morven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Bain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Higher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Practical Cookery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Modern Studies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77526762"/>
                  </a:ext>
                </a:extLst>
              </a:tr>
              <a:tr h="123722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Jennifer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Barclay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Early Learning &amp; Childcare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Geography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948592"/>
                  </a:ext>
                </a:extLst>
              </a:tr>
              <a:tr h="53442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Briana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Barrett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Modern Studies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775077"/>
                  </a:ext>
                </a:extLst>
              </a:tr>
              <a:tr h="35872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Ryan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Blair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NPA Photography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3084356"/>
                  </a:ext>
                </a:extLst>
              </a:tr>
              <a:tr h="35872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David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Briglin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History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731708934"/>
                  </a:ext>
                </a:extLst>
              </a:tr>
              <a:tr h="35872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Louise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Brooks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Nat 5 Music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243313450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F59724-9F45-4264-9A4A-554C59C81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34"/>
    </mc:Choice>
    <mc:Fallback xmlns="">
      <p:transition spd="slow" advTm="64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0EFD5-D5E3-406B-8553-6EA34945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A7424DB-D7B7-4965-9FED-1953FFC1F4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7446028"/>
              </p:ext>
            </p:extLst>
          </p:nvPr>
        </p:nvGraphicFramePr>
        <p:xfrm>
          <a:off x="894081" y="1678915"/>
          <a:ext cx="8615680" cy="4681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5439">
                  <a:extLst>
                    <a:ext uri="{9D8B030D-6E8A-4147-A177-3AD203B41FA5}">
                      <a16:colId xmlns:a16="http://schemas.microsoft.com/office/drawing/2014/main" val="2754645546"/>
                    </a:ext>
                  </a:extLst>
                </a:gridCol>
                <a:gridCol w="1615439">
                  <a:extLst>
                    <a:ext uri="{9D8B030D-6E8A-4147-A177-3AD203B41FA5}">
                      <a16:colId xmlns:a16="http://schemas.microsoft.com/office/drawing/2014/main" val="2296867874"/>
                    </a:ext>
                  </a:extLst>
                </a:gridCol>
                <a:gridCol w="1076962">
                  <a:extLst>
                    <a:ext uri="{9D8B030D-6E8A-4147-A177-3AD203B41FA5}">
                      <a16:colId xmlns:a16="http://schemas.microsoft.com/office/drawing/2014/main" val="1257334116"/>
                    </a:ext>
                  </a:extLst>
                </a:gridCol>
                <a:gridCol w="1076962">
                  <a:extLst>
                    <a:ext uri="{9D8B030D-6E8A-4147-A177-3AD203B41FA5}">
                      <a16:colId xmlns:a16="http://schemas.microsoft.com/office/drawing/2014/main" val="2933856143"/>
                    </a:ext>
                  </a:extLst>
                </a:gridCol>
                <a:gridCol w="1615439">
                  <a:extLst>
                    <a:ext uri="{9D8B030D-6E8A-4147-A177-3AD203B41FA5}">
                      <a16:colId xmlns:a16="http://schemas.microsoft.com/office/drawing/2014/main" val="1874339011"/>
                    </a:ext>
                  </a:extLst>
                </a:gridCol>
                <a:gridCol w="1615439">
                  <a:extLst>
                    <a:ext uri="{9D8B030D-6E8A-4147-A177-3AD203B41FA5}">
                      <a16:colId xmlns:a16="http://schemas.microsoft.com/office/drawing/2014/main" val="1299336572"/>
                    </a:ext>
                  </a:extLst>
                </a:gridCol>
              </a:tblGrid>
              <a:tr h="284112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Leah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Brown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2nd in Nat 5 Art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extLst>
                  <a:ext uri="{0D108BD9-81ED-4DB2-BD59-A6C34878D82A}">
                    <a16:rowId xmlns:a16="http://schemas.microsoft.com/office/drawing/2014/main" val="823035081"/>
                  </a:ext>
                </a:extLst>
              </a:tr>
              <a:tr h="17028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Matthew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Brown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2nd in Nat 5 Geography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extLst>
                  <a:ext uri="{0D108BD9-81ED-4DB2-BD59-A6C34878D82A}">
                    <a16:rowId xmlns:a16="http://schemas.microsoft.com/office/drawing/2014/main" val="2249085859"/>
                  </a:ext>
                </a:extLst>
              </a:tr>
              <a:tr h="70147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Noah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Brown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Chemistry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Physics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extLst>
                  <a:ext uri="{0D108BD9-81ED-4DB2-BD59-A6C34878D82A}">
                    <a16:rowId xmlns:a16="http://schemas.microsoft.com/office/drawing/2014/main" val="4220723613"/>
                  </a:ext>
                </a:extLst>
              </a:tr>
              <a:tr h="56235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Emily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Buchanan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French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Modern Studies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699106"/>
                  </a:ext>
                </a:extLst>
              </a:tr>
              <a:tr h="84059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Noa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Burt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2nd in Nat 5 Computing Science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1st in Cyber Security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1st in Higher Music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1st in Nat 5 Graphics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extLst>
                  <a:ext uri="{0D108BD9-81ED-4DB2-BD59-A6C34878D82A}">
                    <a16:rowId xmlns:a16="http://schemas.microsoft.com/office/drawing/2014/main" val="1628357846"/>
                  </a:ext>
                </a:extLst>
              </a:tr>
              <a:tr h="287715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Tia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Caldwell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2nd in Nat 5 English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extLst>
                  <a:ext uri="{0D108BD9-81ED-4DB2-BD59-A6C34878D82A}">
                    <a16:rowId xmlns:a16="http://schemas.microsoft.com/office/drawing/2014/main" val="4217637275"/>
                  </a:ext>
                </a:extLst>
              </a:tr>
              <a:tr h="56235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Bruno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Cameron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Physics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4 French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extLst>
                  <a:ext uri="{0D108BD9-81ED-4DB2-BD59-A6C34878D82A}">
                    <a16:rowId xmlns:a16="http://schemas.microsoft.com/office/drawing/2014/main" val="1155615116"/>
                  </a:ext>
                </a:extLst>
              </a:tr>
              <a:tr h="562353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Ben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Carracher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2nd in Cyber Security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Biology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Graphics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531352"/>
                  </a:ext>
                </a:extLst>
              </a:tr>
              <a:tr h="71048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Lynsey Ann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Conroy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1st in Nat 4 History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English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4 Early Learning and Childcare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2nd in Nat 4 Spanish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9" marR="5789" marT="5789" marB="0" anchor="b"/>
                </a:tc>
                <a:extLst>
                  <a:ext uri="{0D108BD9-81ED-4DB2-BD59-A6C34878D82A}">
                    <a16:rowId xmlns:a16="http://schemas.microsoft.com/office/drawing/2014/main" val="2143920682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E2216A-5CC0-463E-85FF-626554F8A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6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92"/>
    </mc:Choice>
    <mc:Fallback xmlns="">
      <p:transition spd="slow" advTm="62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4FC3E-4E31-48DD-83A1-EEAE0064F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C33E0B-D15F-4BE0-8820-B38A1C067D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887957"/>
              </p:ext>
            </p:extLst>
          </p:nvPr>
        </p:nvGraphicFramePr>
        <p:xfrm>
          <a:off x="792480" y="1757680"/>
          <a:ext cx="9011458" cy="4490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862">
                  <a:extLst>
                    <a:ext uri="{9D8B030D-6E8A-4147-A177-3AD203B41FA5}">
                      <a16:colId xmlns:a16="http://schemas.microsoft.com/office/drawing/2014/main" val="1760674055"/>
                    </a:ext>
                  </a:extLst>
                </a:gridCol>
                <a:gridCol w="1422862">
                  <a:extLst>
                    <a:ext uri="{9D8B030D-6E8A-4147-A177-3AD203B41FA5}">
                      <a16:colId xmlns:a16="http://schemas.microsoft.com/office/drawing/2014/main" val="1551119463"/>
                    </a:ext>
                  </a:extLst>
                </a:gridCol>
                <a:gridCol w="948574">
                  <a:extLst>
                    <a:ext uri="{9D8B030D-6E8A-4147-A177-3AD203B41FA5}">
                      <a16:colId xmlns:a16="http://schemas.microsoft.com/office/drawing/2014/main" val="1067182987"/>
                    </a:ext>
                  </a:extLst>
                </a:gridCol>
                <a:gridCol w="948574">
                  <a:extLst>
                    <a:ext uri="{9D8B030D-6E8A-4147-A177-3AD203B41FA5}">
                      <a16:colId xmlns:a16="http://schemas.microsoft.com/office/drawing/2014/main" val="4102219423"/>
                    </a:ext>
                  </a:extLst>
                </a:gridCol>
                <a:gridCol w="1422862">
                  <a:extLst>
                    <a:ext uri="{9D8B030D-6E8A-4147-A177-3AD203B41FA5}">
                      <a16:colId xmlns:a16="http://schemas.microsoft.com/office/drawing/2014/main" val="734980185"/>
                    </a:ext>
                  </a:extLst>
                </a:gridCol>
                <a:gridCol w="1422862">
                  <a:extLst>
                    <a:ext uri="{9D8B030D-6E8A-4147-A177-3AD203B41FA5}">
                      <a16:colId xmlns:a16="http://schemas.microsoft.com/office/drawing/2014/main" val="3462547686"/>
                    </a:ext>
                  </a:extLst>
                </a:gridCol>
                <a:gridCol w="1422862">
                  <a:extLst>
                    <a:ext uri="{9D8B030D-6E8A-4147-A177-3AD203B41FA5}">
                      <a16:colId xmlns:a16="http://schemas.microsoft.com/office/drawing/2014/main" val="2419763376"/>
                    </a:ext>
                  </a:extLst>
                </a:gridCol>
              </a:tblGrid>
              <a:tr h="30181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Adela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Drevnakova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sv-SE" sz="900" u="none" strike="noStrike">
                          <a:effectLst/>
                        </a:rPr>
                        <a:t>Merit in Nat 4 PE</a:t>
                      </a:r>
                      <a:endParaRPr lang="sv-S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413376423"/>
                  </a:ext>
                </a:extLst>
              </a:tr>
              <a:tr h="449670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Josh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Esson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2nd in Higher Music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1st in Nat 5 Music Technology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393083152"/>
                  </a:ext>
                </a:extLst>
              </a:tr>
              <a:tr h="30181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Andrew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Figures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900" u="none" strike="noStrike">
                          <a:effectLst/>
                        </a:rPr>
                        <a:t>2nd in Nat 5 German</a:t>
                      </a:r>
                      <a:endParaRPr lang="de-DE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3801264352"/>
                  </a:ext>
                </a:extLst>
              </a:tr>
              <a:tr h="30181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Taylor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Fox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2nd in Nat 5 Music Technology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3280168435"/>
                  </a:ext>
                </a:extLst>
              </a:tr>
              <a:tr h="30181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Michal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Fras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4 Physics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1086507072"/>
                  </a:ext>
                </a:extLst>
              </a:tr>
              <a:tr h="1188962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Chloe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Fyfe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2nd in Nat 4 Early Learning and Childcare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Music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3188883344"/>
                  </a:ext>
                </a:extLst>
              </a:tr>
              <a:tr h="597529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Kai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Glackin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1st in Nat 5 PE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1st in Nat 5 Chemistry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2nd in Nat 5 Biology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1st in Nat 5 Spanish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2nd in Nat 5 Mathematics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1108400083"/>
                  </a:ext>
                </a:extLst>
              </a:tr>
              <a:tr h="301811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Shaun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Goudie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Merit in Nat 5 Computing Science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1531008739"/>
                  </a:ext>
                </a:extLst>
              </a:tr>
              <a:tr h="745386"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Amy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Gray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 dirty="0">
                          <a:effectLst/>
                        </a:rPr>
                        <a:t>1st in Nat 4 Art</a:t>
                      </a:r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1st in NPA Photography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900" u="none" strike="noStrike">
                          <a:effectLst/>
                        </a:rPr>
                        <a:t>1st in Nat 4 RE</a:t>
                      </a:r>
                      <a:endParaRPr lang="en-GB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53" marR="5653" marT="5653" marB="0" anchor="b"/>
                </a:tc>
                <a:extLst>
                  <a:ext uri="{0D108BD9-81ED-4DB2-BD59-A6C34878D82A}">
                    <a16:rowId xmlns:a16="http://schemas.microsoft.com/office/drawing/2014/main" val="387258473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A48B59-329C-41BE-85EB-9DEA3122B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77"/>
    </mc:Choice>
    <mc:Fallback xmlns="">
      <p:transition spd="slow" advTm="5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E15C8-D983-4203-8356-BD7B5D19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4987A5-770D-4A10-8303-0F2B1C152C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913107"/>
              </p:ext>
            </p:extLst>
          </p:nvPr>
        </p:nvGraphicFramePr>
        <p:xfrm>
          <a:off x="1066800" y="1800834"/>
          <a:ext cx="9069136" cy="45096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0463">
                  <a:extLst>
                    <a:ext uri="{9D8B030D-6E8A-4147-A177-3AD203B41FA5}">
                      <a16:colId xmlns:a16="http://schemas.microsoft.com/office/drawing/2014/main" val="3675310656"/>
                    </a:ext>
                  </a:extLst>
                </a:gridCol>
                <a:gridCol w="1700463">
                  <a:extLst>
                    <a:ext uri="{9D8B030D-6E8A-4147-A177-3AD203B41FA5}">
                      <a16:colId xmlns:a16="http://schemas.microsoft.com/office/drawing/2014/main" val="99514905"/>
                    </a:ext>
                  </a:extLst>
                </a:gridCol>
                <a:gridCol w="1700463">
                  <a:extLst>
                    <a:ext uri="{9D8B030D-6E8A-4147-A177-3AD203B41FA5}">
                      <a16:colId xmlns:a16="http://schemas.microsoft.com/office/drawing/2014/main" val="2484437460"/>
                    </a:ext>
                  </a:extLst>
                </a:gridCol>
                <a:gridCol w="1700463">
                  <a:extLst>
                    <a:ext uri="{9D8B030D-6E8A-4147-A177-3AD203B41FA5}">
                      <a16:colId xmlns:a16="http://schemas.microsoft.com/office/drawing/2014/main" val="2317258335"/>
                    </a:ext>
                  </a:extLst>
                </a:gridCol>
                <a:gridCol w="1133642">
                  <a:extLst>
                    <a:ext uri="{9D8B030D-6E8A-4147-A177-3AD203B41FA5}">
                      <a16:colId xmlns:a16="http://schemas.microsoft.com/office/drawing/2014/main" val="2280618815"/>
                    </a:ext>
                  </a:extLst>
                </a:gridCol>
                <a:gridCol w="1133642">
                  <a:extLst>
                    <a:ext uri="{9D8B030D-6E8A-4147-A177-3AD203B41FA5}">
                      <a16:colId xmlns:a16="http://schemas.microsoft.com/office/drawing/2014/main" val="134628792"/>
                    </a:ext>
                  </a:extLst>
                </a:gridCol>
              </a:tblGrid>
              <a:tr h="49134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Zoe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Greig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Admin &amp; IT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Modern Studies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661760"/>
                  </a:ext>
                </a:extLst>
              </a:tr>
              <a:tr h="3298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Chantelle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Hamilton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1sy in Nat 5 Practical Cookery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877777484"/>
                  </a:ext>
                </a:extLst>
              </a:tr>
              <a:tr h="32980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Logan Charles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Hamilton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NPA photography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428518628"/>
                  </a:ext>
                </a:extLst>
              </a:tr>
              <a:tr h="975966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Alexandra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Hernandez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Cyber Security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Practical Cookery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RE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34265345"/>
                  </a:ext>
                </a:extLst>
              </a:tr>
              <a:tr h="195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Joshua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Hughes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4 English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71194056"/>
                  </a:ext>
                </a:extLst>
              </a:tr>
              <a:tr h="195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Tia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Hunter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Mathematics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886169617"/>
                  </a:ext>
                </a:extLst>
              </a:tr>
              <a:tr h="49134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Naomi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Jamieson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4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06467710"/>
                  </a:ext>
                </a:extLst>
              </a:tr>
              <a:tr h="195193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Dai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Kean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4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343439401"/>
                  </a:ext>
                </a:extLst>
              </a:tr>
              <a:tr h="814427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Amy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Kelly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Early Learning &amp; Childcare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53554824"/>
                  </a:ext>
                </a:extLst>
              </a:tr>
              <a:tr h="49134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Jamie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Lauder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Nat 5 Admin &amp; IT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4 Physics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Award for ASDAN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36970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E6AF50-AB8F-48C6-91A7-F067A02AD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33"/>
    </mc:Choice>
    <mc:Fallback xmlns="">
      <p:transition spd="slow" advTm="64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A0787-13AA-4C95-A99C-D1EDCDEC0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Award winners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4FAEB2C-695B-407E-BAC4-D262AB67B2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2948402"/>
              </p:ext>
            </p:extLst>
          </p:nvPr>
        </p:nvGraphicFramePr>
        <p:xfrm>
          <a:off x="1168400" y="2014194"/>
          <a:ext cx="9397999" cy="3934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9500">
                  <a:extLst>
                    <a:ext uri="{9D8B030D-6E8A-4147-A177-3AD203B41FA5}">
                      <a16:colId xmlns:a16="http://schemas.microsoft.com/office/drawing/2014/main" val="4086924040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244239505"/>
                    </a:ext>
                  </a:extLst>
                </a:gridCol>
                <a:gridCol w="1566333">
                  <a:extLst>
                    <a:ext uri="{9D8B030D-6E8A-4147-A177-3AD203B41FA5}">
                      <a16:colId xmlns:a16="http://schemas.microsoft.com/office/drawing/2014/main" val="3746674553"/>
                    </a:ext>
                  </a:extLst>
                </a:gridCol>
                <a:gridCol w="1566333">
                  <a:extLst>
                    <a:ext uri="{9D8B030D-6E8A-4147-A177-3AD203B41FA5}">
                      <a16:colId xmlns:a16="http://schemas.microsoft.com/office/drawing/2014/main" val="536394647"/>
                    </a:ext>
                  </a:extLst>
                </a:gridCol>
                <a:gridCol w="1566333">
                  <a:extLst>
                    <a:ext uri="{9D8B030D-6E8A-4147-A177-3AD203B41FA5}">
                      <a16:colId xmlns:a16="http://schemas.microsoft.com/office/drawing/2014/main" val="2521312211"/>
                    </a:ext>
                  </a:extLst>
                </a:gridCol>
              </a:tblGrid>
              <a:tr h="329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Nathan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Leask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Nat 5 Woodwork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131454"/>
                  </a:ext>
                </a:extLst>
              </a:tr>
              <a:tr h="65246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Grace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London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038139"/>
                  </a:ext>
                </a:extLst>
              </a:tr>
              <a:tr h="49102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Anna Louise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Lyons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Music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Physics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815761"/>
                  </a:ext>
                </a:extLst>
              </a:tr>
              <a:tr h="329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Lindsay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MacArthur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NPA Photography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738804"/>
                  </a:ext>
                </a:extLst>
              </a:tr>
              <a:tr h="329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Billy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MacDonald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4 PE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45689507"/>
                  </a:ext>
                </a:extLst>
              </a:tr>
              <a:tr h="329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Jessica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MacMillan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German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523080"/>
                  </a:ext>
                </a:extLst>
              </a:tr>
              <a:tr h="32959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Sophie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MacPherson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English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45200672"/>
                  </a:ext>
                </a:extLst>
              </a:tr>
              <a:tr h="652464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Nicola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Martin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000" u="none" strike="noStrike">
                          <a:effectLst/>
                        </a:rPr>
                        <a:t>Merit in Nat 5 PE</a:t>
                      </a:r>
                      <a:endParaRPr lang="sv-S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Maerit in NPA Photography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660919625"/>
                  </a:ext>
                </a:extLst>
              </a:tr>
              <a:tr h="49102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Katie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McBride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Nat 4 Biology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Nat 5 Woodwork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1696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4E43C6-5424-44AF-960E-C81B231EC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5"/>
    </mc:Choice>
    <mc:Fallback xmlns="">
      <p:transition spd="slow" advTm="50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7D071-398A-4B36-B675-2B23AAB31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8C74BE-2101-4E9F-ABC4-EB7413120C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305064"/>
              </p:ext>
            </p:extLst>
          </p:nvPr>
        </p:nvGraphicFramePr>
        <p:xfrm>
          <a:off x="1209040" y="2255520"/>
          <a:ext cx="9773920" cy="3581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5520">
                  <a:extLst>
                    <a:ext uri="{9D8B030D-6E8A-4147-A177-3AD203B41FA5}">
                      <a16:colId xmlns:a16="http://schemas.microsoft.com/office/drawing/2014/main" val="45920562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3581438051"/>
                    </a:ext>
                  </a:extLst>
                </a:gridCol>
                <a:gridCol w="2255520">
                  <a:extLst>
                    <a:ext uri="{9D8B030D-6E8A-4147-A177-3AD203B41FA5}">
                      <a16:colId xmlns:a16="http://schemas.microsoft.com/office/drawing/2014/main" val="2524389844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732853803"/>
                    </a:ext>
                  </a:extLst>
                </a:gridCol>
                <a:gridCol w="1503680">
                  <a:extLst>
                    <a:ext uri="{9D8B030D-6E8A-4147-A177-3AD203B41FA5}">
                      <a16:colId xmlns:a16="http://schemas.microsoft.com/office/drawing/2014/main" val="287971257"/>
                    </a:ext>
                  </a:extLst>
                </a:gridCol>
              </a:tblGrid>
              <a:tr h="31057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Mikayla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McDonald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RE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2nd in Nat 4 French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172901"/>
                  </a:ext>
                </a:extLst>
              </a:tr>
              <a:tr h="46268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Amy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McGreish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4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French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287394"/>
                  </a:ext>
                </a:extLst>
              </a:tr>
              <a:tr h="766922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Jack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McKellar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PE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Modern Studies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80564301"/>
                  </a:ext>
                </a:extLst>
              </a:tr>
              <a:tr h="31057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Reece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McKinley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56023905"/>
                  </a:ext>
                </a:extLst>
              </a:tr>
              <a:tr h="46268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Amy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McLelland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English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Early Learning &amp; Childcare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016145"/>
                  </a:ext>
                </a:extLst>
              </a:tr>
              <a:tr h="18380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Scott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McLure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34456142"/>
                  </a:ext>
                </a:extLst>
              </a:tr>
              <a:tr h="31057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Sophie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McSloy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Early Learning &amp; Childcare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096469"/>
                  </a:ext>
                </a:extLst>
              </a:tr>
              <a:tr h="310571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Alan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Muir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Chemistry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18435645"/>
                  </a:ext>
                </a:extLst>
              </a:tr>
              <a:tr h="462688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Cameron 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Payne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1st in Nat 5 Computing Science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 dirty="0">
                          <a:effectLst/>
                        </a:rPr>
                        <a:t>2nd in Nat 5 Graphics</a:t>
                      </a:r>
                      <a:endParaRPr lang="de-D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5832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014DB17-CD59-4E70-8D96-4585AA081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8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24"/>
    </mc:Choice>
    <mc:Fallback xmlns="">
      <p:transition spd="slow" advTm="53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A2F98-B5C5-4BB8-882A-F4529708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S4 Award Winners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A978FE0-583B-4F7E-8647-9665A7B842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0933541"/>
              </p:ext>
            </p:extLst>
          </p:nvPr>
        </p:nvGraphicFramePr>
        <p:xfrm>
          <a:off x="812800" y="1829095"/>
          <a:ext cx="10495279" cy="31778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3820">
                  <a:extLst>
                    <a:ext uri="{9D8B030D-6E8A-4147-A177-3AD203B41FA5}">
                      <a16:colId xmlns:a16="http://schemas.microsoft.com/office/drawing/2014/main" val="1728290493"/>
                    </a:ext>
                  </a:extLst>
                </a:gridCol>
                <a:gridCol w="2623820">
                  <a:extLst>
                    <a:ext uri="{9D8B030D-6E8A-4147-A177-3AD203B41FA5}">
                      <a16:colId xmlns:a16="http://schemas.microsoft.com/office/drawing/2014/main" val="3440013510"/>
                    </a:ext>
                  </a:extLst>
                </a:gridCol>
                <a:gridCol w="1749213">
                  <a:extLst>
                    <a:ext uri="{9D8B030D-6E8A-4147-A177-3AD203B41FA5}">
                      <a16:colId xmlns:a16="http://schemas.microsoft.com/office/drawing/2014/main" val="471566045"/>
                    </a:ext>
                  </a:extLst>
                </a:gridCol>
                <a:gridCol w="1749213">
                  <a:extLst>
                    <a:ext uri="{9D8B030D-6E8A-4147-A177-3AD203B41FA5}">
                      <a16:colId xmlns:a16="http://schemas.microsoft.com/office/drawing/2014/main" val="951265531"/>
                    </a:ext>
                  </a:extLst>
                </a:gridCol>
                <a:gridCol w="1749213">
                  <a:extLst>
                    <a:ext uri="{9D8B030D-6E8A-4147-A177-3AD203B41FA5}">
                      <a16:colId xmlns:a16="http://schemas.microsoft.com/office/drawing/2014/main" val="1019272745"/>
                    </a:ext>
                  </a:extLst>
                </a:gridCol>
              </a:tblGrid>
              <a:tr h="7376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Marcus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Pollock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Nat 5 Practical Cookery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800357"/>
                  </a:ext>
                </a:extLst>
              </a:tr>
              <a:tr h="25751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Emma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Ross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2nd in Nat 5 Admin &amp; IT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Practical Cookery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11146616"/>
                  </a:ext>
                </a:extLst>
              </a:tr>
              <a:tr h="19999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Matthew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Rourke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Woodwork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9260937"/>
                  </a:ext>
                </a:extLst>
              </a:tr>
              <a:tr h="33792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Sophie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Sinclair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4 Biology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63900286"/>
                  </a:ext>
                </a:extLst>
              </a:tr>
              <a:tr h="33792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Cassy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Smolarek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Nat 5 Geography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785725"/>
                  </a:ext>
                </a:extLst>
              </a:tr>
              <a:tr h="33792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Kenzie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Smyth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68463295"/>
                  </a:ext>
                </a:extLst>
              </a:tr>
              <a:tr h="33792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Fiona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Steel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Merit in Nat 5 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38983795"/>
                  </a:ext>
                </a:extLst>
              </a:tr>
              <a:tr h="31489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Emily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Taggart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1st in Nat 5 French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5 Spanish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u="none" strike="noStrike">
                          <a:effectLst/>
                        </a:rPr>
                        <a:t>2nd in Nat 5 Modern Studies</a:t>
                      </a:r>
                      <a:endParaRPr lang="de-D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268742491"/>
                  </a:ext>
                </a:extLst>
              </a:tr>
              <a:tr h="337929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Jamie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Tait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1st in Nat 4 German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403562139"/>
                  </a:ext>
                </a:extLst>
              </a:tr>
              <a:tr h="503445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>
                          <a:effectLst/>
                        </a:rPr>
                        <a:t>Lucy Ann</a:t>
                      </a:r>
                      <a:endParaRPr lang="en-GB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Tustian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1st in Nat 5 English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u="none" strike="noStrike" dirty="0">
                          <a:effectLst/>
                        </a:rPr>
                        <a:t>Merit in Nat 5 Geography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82304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731869-BC05-49A0-8265-BF19AE485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44"/>
    </mc:Choice>
    <mc:Fallback xmlns="">
      <p:transition spd="slow" advTm="54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{2D57E4E6-ABFB-46FF-89FD-BF7196D76B5B}tf78438558_win32</Template>
  <TotalTime>0</TotalTime>
  <Words>1716</Words>
  <Application>Microsoft Office PowerPoint</Application>
  <PresentationFormat>Widescreen</PresentationFormat>
  <Paragraphs>602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Calibri</vt:lpstr>
      <vt:lpstr>Century Gothic</vt:lpstr>
      <vt:lpstr>Garamond</vt:lpstr>
      <vt:lpstr>SavonVTI</vt:lpstr>
      <vt:lpstr>PowerPoint Presentation</vt:lpstr>
      <vt:lpstr>Head Teacher Address</vt:lpstr>
      <vt:lpstr>S4 Award Winners</vt:lpstr>
      <vt:lpstr>S4 Award winners</vt:lpstr>
      <vt:lpstr>S4 Award winners</vt:lpstr>
      <vt:lpstr>S4 Award winners</vt:lpstr>
      <vt:lpstr>S4 Award winners</vt:lpstr>
      <vt:lpstr>S4 Award winners</vt:lpstr>
      <vt:lpstr>S4 Award Winners</vt:lpstr>
      <vt:lpstr>S4 Award winners</vt:lpstr>
      <vt:lpstr>S4 Pupil of the Year</vt:lpstr>
      <vt:lpstr>S5 Award Winners</vt:lpstr>
      <vt:lpstr>S5 Award winners</vt:lpstr>
      <vt:lpstr>S5 Award Winners</vt:lpstr>
      <vt:lpstr>S5 Award winners</vt:lpstr>
      <vt:lpstr>S5 Award winners</vt:lpstr>
      <vt:lpstr>S5 Award winners</vt:lpstr>
      <vt:lpstr>S6 Award winners</vt:lpstr>
      <vt:lpstr>S6 Award Winners</vt:lpstr>
      <vt:lpstr>S6 Award winners</vt:lpstr>
      <vt:lpstr>S6 Award winners</vt:lpstr>
      <vt:lpstr>S6 Award winners</vt:lpstr>
      <vt:lpstr>S6 Student of the Year</vt:lpstr>
      <vt:lpstr>Recognition of SQA performance</vt:lpstr>
      <vt:lpstr>Matt Carruth Trophy for Sport</vt:lpstr>
      <vt:lpstr>Campbell King Award for Citizenship</vt:lpstr>
      <vt:lpstr>Hinshelwood Trophy  for Academic Excellence</vt:lpstr>
      <vt:lpstr>Head Teacher Award</vt:lpstr>
      <vt:lpstr>Final comments from Mrs Hollywood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2020-09-22T10:04:41Z</dcterms:created>
  <dcterms:modified xsi:type="dcterms:W3CDTF">2020-10-20T13:24:18Z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