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Next LT Pro Ligh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Next LT Pro Ligh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Next LT Pro Ligh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Next LT Pro Ligh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Next LT Pro Ligh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Next LT Pro Ligh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Next LT Pro Ligh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Next LT Pro Ligh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Next LT Pro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ECCF0"/>
          </a:solidFill>
        </a:fill>
      </a:tcStyle>
    </a:wholeTbl>
    <a:band2H>
      <a:tcTxStyle b="def" i="def"/>
      <a:tcStyle>
        <a:tcBdr/>
        <a:fill>
          <a:solidFill>
            <a:srgbClr val="F7E7F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508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254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rgbClr val="CBD0EA"/>
          </a:solidFill>
        </a:fill>
      </a:tcStyle>
    </a:wholeTbl>
    <a:band2H>
      <a:tcTxStyle b="def" i="def"/>
      <a:tcStyle>
        <a:tcBdr/>
        <a:fill>
          <a:solidFill>
            <a:srgbClr val="E7E9F5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rgbClr val="CBD0EA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254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rgbClr val="E7E9F5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rgbClr val="E7E9F5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CF0"/>
          </a:solidFill>
        </a:fill>
      </a:tcStyle>
    </a:wholeTbl>
    <a:band2H>
      <a:tcTxStyle b="def" i="def"/>
      <a:tcStyle>
        <a:tcBdr/>
        <a:fill>
          <a:solidFill>
            <a:srgbClr val="E8E7F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5E0"/>
          </a:solidFill>
        </a:fill>
      </a:tcStyle>
    </a:wholeTbl>
    <a:band2H>
      <a:tcTxStyle b="def" i="def"/>
      <a:tcStyle>
        <a:tcBdr/>
        <a:fill>
          <a:solidFill>
            <a:srgbClr val="E7F2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9" name="Shape 2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j-lt"/>
        <a:ea typeface="+mj-ea"/>
        <a:cs typeface="+mj-cs"/>
        <a:sym typeface="Avenir Next LT Pro Light"/>
      </a:defRPr>
    </a:lvl1pPr>
    <a:lvl2pPr indent="228600" latinLnBrk="0">
      <a:defRPr sz="1200">
        <a:solidFill>
          <a:srgbClr val="FFFFFF"/>
        </a:solidFill>
        <a:latin typeface="+mj-lt"/>
        <a:ea typeface="+mj-ea"/>
        <a:cs typeface="+mj-cs"/>
        <a:sym typeface="Avenir Next LT Pro Light"/>
      </a:defRPr>
    </a:lvl2pPr>
    <a:lvl3pPr indent="457200" latinLnBrk="0">
      <a:defRPr sz="1200">
        <a:solidFill>
          <a:srgbClr val="FFFFFF"/>
        </a:solidFill>
        <a:latin typeface="+mj-lt"/>
        <a:ea typeface="+mj-ea"/>
        <a:cs typeface="+mj-cs"/>
        <a:sym typeface="Avenir Next LT Pro Light"/>
      </a:defRPr>
    </a:lvl3pPr>
    <a:lvl4pPr indent="685800" latinLnBrk="0">
      <a:defRPr sz="1200">
        <a:solidFill>
          <a:srgbClr val="FFFFFF"/>
        </a:solidFill>
        <a:latin typeface="+mj-lt"/>
        <a:ea typeface="+mj-ea"/>
        <a:cs typeface="+mj-cs"/>
        <a:sym typeface="Avenir Next LT Pro Light"/>
      </a:defRPr>
    </a:lvl4pPr>
    <a:lvl5pPr indent="914400" latinLnBrk="0">
      <a:defRPr sz="1200">
        <a:solidFill>
          <a:srgbClr val="FFFFFF"/>
        </a:solidFill>
        <a:latin typeface="+mj-lt"/>
        <a:ea typeface="+mj-ea"/>
        <a:cs typeface="+mj-cs"/>
        <a:sym typeface="Avenir Next LT Pro Light"/>
      </a:defRPr>
    </a:lvl5pPr>
    <a:lvl6pPr indent="1143000" latinLnBrk="0">
      <a:defRPr sz="1200">
        <a:solidFill>
          <a:srgbClr val="FFFFFF"/>
        </a:solidFill>
        <a:latin typeface="+mj-lt"/>
        <a:ea typeface="+mj-ea"/>
        <a:cs typeface="+mj-cs"/>
        <a:sym typeface="Avenir Next LT Pro Light"/>
      </a:defRPr>
    </a:lvl6pPr>
    <a:lvl7pPr indent="1371600" latinLnBrk="0">
      <a:defRPr sz="1200">
        <a:solidFill>
          <a:srgbClr val="FFFFFF"/>
        </a:solidFill>
        <a:latin typeface="+mj-lt"/>
        <a:ea typeface="+mj-ea"/>
        <a:cs typeface="+mj-cs"/>
        <a:sym typeface="Avenir Next LT Pro Light"/>
      </a:defRPr>
    </a:lvl7pPr>
    <a:lvl8pPr indent="1600200" latinLnBrk="0">
      <a:defRPr sz="1200">
        <a:solidFill>
          <a:srgbClr val="FFFFFF"/>
        </a:solidFill>
        <a:latin typeface="+mj-lt"/>
        <a:ea typeface="+mj-ea"/>
        <a:cs typeface="+mj-cs"/>
        <a:sym typeface="Avenir Next LT Pro Light"/>
      </a:defRPr>
    </a:lvl8pPr>
    <a:lvl9pPr indent="1828800" latinLnBrk="0">
      <a:defRPr sz="1200">
        <a:solidFill>
          <a:srgbClr val="FFFFFF"/>
        </a:solidFill>
        <a:latin typeface="+mj-lt"/>
        <a:ea typeface="+mj-ea"/>
        <a:cs typeface="+mj-cs"/>
        <a:sym typeface="Avenir Next LT Pro Light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2197100" y="1079500"/>
            <a:ext cx="7797800" cy="2138401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3308350" y="4113212"/>
            <a:ext cx="5575300" cy="1655763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i="1" sz="2400"/>
            </a:lvl1pPr>
            <a:lvl2pPr indent="457200" algn="ctr">
              <a:buClrTx/>
              <a:buFontTx/>
              <a:defRPr i="1" sz="2400"/>
            </a:lvl2pPr>
            <a:lvl3pPr marL="0" indent="914400" algn="ctr">
              <a:buClrTx/>
              <a:buSzTx/>
              <a:buFontTx/>
              <a:buNone/>
              <a:defRPr i="1" sz="2400"/>
            </a:lvl3pPr>
            <a:lvl4pPr indent="1371600" algn="ctr">
              <a:buClrTx/>
              <a:buFontTx/>
              <a:defRPr i="1" sz="2400"/>
            </a:lvl4pPr>
            <a:lvl5pPr marL="0" indent="1828800" algn="ctr">
              <a:buClrTx/>
              <a:buSzTx/>
              <a:buFontTx/>
              <a:buNone/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/>
        </p:nvSpPr>
        <p:spPr>
          <a:xfrm>
            <a:off x="5825999" y="3690870"/>
            <a:ext cx="540001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8" name="Group 18"/>
          <p:cNvGrpSpPr/>
          <p:nvPr/>
        </p:nvGrpSpPr>
        <p:grpSpPr>
          <a:xfrm>
            <a:off x="9966373" y="4441673"/>
            <a:ext cx="1394725" cy="1381278"/>
            <a:chOff x="0" y="0"/>
            <a:chExt cx="1394724" cy="1381276"/>
          </a:xfrm>
        </p:grpSpPr>
        <p:sp>
          <p:nvSpPr>
            <p:cNvPr id="14" name="Shape 14"/>
            <p:cNvSpPr/>
            <p:nvPr/>
          </p:nvSpPr>
          <p:spPr>
            <a:xfrm flipH="1" rot="2700000">
              <a:off x="441115" y="55219"/>
              <a:ext cx="571821" cy="1316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8" y="0"/>
                  </a:moveTo>
                  <a:lnTo>
                    <a:pt x="10800" y="52"/>
                  </a:lnTo>
                  <a:lnTo>
                    <a:pt x="10856" y="30"/>
                  </a:lnTo>
                  <a:lnTo>
                    <a:pt x="10932" y="0"/>
                  </a:lnTo>
                  <a:lnTo>
                    <a:pt x="10932" y="104"/>
                  </a:lnTo>
                  <a:lnTo>
                    <a:pt x="11680" y="399"/>
                  </a:lnTo>
                  <a:cubicBezTo>
                    <a:pt x="17809" y="3061"/>
                    <a:pt x="21600" y="6738"/>
                    <a:pt x="21600" y="10800"/>
                  </a:cubicBezTo>
                  <a:cubicBezTo>
                    <a:pt x="21600" y="14862"/>
                    <a:pt x="17809" y="18539"/>
                    <a:pt x="11680" y="21201"/>
                  </a:cubicBezTo>
                  <a:lnTo>
                    <a:pt x="10932" y="21496"/>
                  </a:lnTo>
                  <a:lnTo>
                    <a:pt x="10932" y="21600"/>
                  </a:lnTo>
                  <a:lnTo>
                    <a:pt x="10856" y="21570"/>
                  </a:lnTo>
                  <a:lnTo>
                    <a:pt x="10800" y="21548"/>
                  </a:lnTo>
                  <a:lnTo>
                    <a:pt x="10668" y="21600"/>
                  </a:lnTo>
                  <a:lnTo>
                    <a:pt x="10668" y="21496"/>
                  </a:lnTo>
                  <a:lnTo>
                    <a:pt x="9920" y="21201"/>
                  </a:lnTo>
                  <a:cubicBezTo>
                    <a:pt x="3791" y="18539"/>
                    <a:pt x="0" y="14862"/>
                    <a:pt x="0" y="10800"/>
                  </a:cubicBezTo>
                  <a:cubicBezTo>
                    <a:pt x="0" y="6738"/>
                    <a:pt x="3791" y="3061"/>
                    <a:pt x="9920" y="399"/>
                  </a:cubicBezTo>
                  <a:lnTo>
                    <a:pt x="10668" y="104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0" y="0"/>
              <a:ext cx="1344351" cy="1345884"/>
              <a:chOff x="0" y="0"/>
              <a:chExt cx="1344350" cy="1345883"/>
            </a:xfrm>
          </p:grpSpPr>
          <p:sp>
            <p:nvSpPr>
              <p:cNvPr id="15" name="Shape 15"/>
              <p:cNvSpPr/>
              <p:nvPr/>
            </p:nvSpPr>
            <p:spPr>
              <a:xfrm flipH="1" rot="2700000">
                <a:off x="392425" y="10037"/>
                <a:ext cx="571821" cy="1311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20" y="349"/>
                    </a:moveTo>
                    <a:lnTo>
                      <a:pt x="10800" y="0"/>
                    </a:lnTo>
                    <a:lnTo>
                      <a:pt x="11680" y="349"/>
                    </a:lnTo>
                    <a:cubicBezTo>
                      <a:pt x="17809" y="3020"/>
                      <a:pt x="21600" y="6710"/>
                      <a:pt x="21600" y="10787"/>
                    </a:cubicBezTo>
                    <a:cubicBezTo>
                      <a:pt x="21600" y="14863"/>
                      <a:pt x="17809" y="18554"/>
                      <a:pt x="11680" y="21225"/>
                    </a:cubicBezTo>
                    <a:lnTo>
                      <a:pt x="10797" y="21600"/>
                    </a:lnTo>
                    <a:lnTo>
                      <a:pt x="9920" y="21225"/>
                    </a:lnTo>
                    <a:cubicBezTo>
                      <a:pt x="3791" y="18554"/>
                      <a:pt x="0" y="14863"/>
                      <a:pt x="0" y="10787"/>
                    </a:cubicBezTo>
                    <a:cubicBezTo>
                      <a:pt x="0" y="6710"/>
                      <a:pt x="3791" y="3020"/>
                      <a:pt x="9920" y="349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6" name="Shape 16"/>
              <p:cNvSpPr/>
              <p:nvPr/>
            </p:nvSpPr>
            <p:spPr>
              <a:xfrm flipH="1">
                <a:off x="0" y="200370"/>
                <a:ext cx="1145514" cy="1145514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19" name="Shape 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/>
          </p:nvPr>
        </p:nvSpPr>
        <p:spPr>
          <a:xfrm>
            <a:off x="1079500" y="1011237"/>
            <a:ext cx="10026650" cy="655638"/>
          </a:xfrm>
          <a:prstGeom prst="rect">
            <a:avLst/>
          </a:prstGeom>
        </p:spPr>
        <p:txBody>
          <a:bodyPr anchor="t"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113" name="Shape 113"/>
          <p:cNvSpPr/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" name="Shape 1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/>
          </p:nvPr>
        </p:nvSpPr>
        <p:spPr>
          <a:xfrm>
            <a:off x="9899078" y="1079500"/>
            <a:ext cx="1292663" cy="4689477"/>
          </a:xfrm>
          <a:prstGeom prst="rect">
            <a:avLst/>
          </a:prstGeom>
        </p:spPr>
        <p:txBody>
          <a:bodyPr anchor="t"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122" name="Shape 122"/>
          <p:cNvSpPr/>
          <p:nvPr>
            <p:ph type="body" idx="1"/>
          </p:nvPr>
        </p:nvSpPr>
        <p:spPr>
          <a:xfrm>
            <a:off x="1079499" y="1079500"/>
            <a:ext cx="8495943" cy="468947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Shape 1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xfrm>
            <a:off x="2197100" y="1079500"/>
            <a:ext cx="7797800" cy="2138401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xfrm>
            <a:off x="3308350" y="4113212"/>
            <a:ext cx="5575300" cy="1655763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i="1" sz="2400"/>
            </a:lvl1pPr>
            <a:lvl2pPr indent="457200" algn="ctr">
              <a:buClrTx/>
              <a:buFontTx/>
              <a:defRPr i="1" sz="2400"/>
            </a:lvl2pPr>
            <a:lvl3pPr marL="0" indent="914400" algn="ctr">
              <a:buClrTx/>
              <a:buSzTx/>
              <a:buFontTx/>
              <a:buNone/>
              <a:defRPr i="1" sz="2400"/>
            </a:lvl3pPr>
            <a:lvl4pPr indent="1371600" algn="ctr">
              <a:buClrTx/>
              <a:buFontTx/>
              <a:defRPr i="1" sz="2400"/>
            </a:lvl4pPr>
            <a:lvl5pPr marL="0" indent="1828800" algn="ctr">
              <a:buClrTx/>
              <a:buSzTx/>
              <a:buFontTx/>
              <a:buNone/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Shape 132"/>
          <p:cNvSpPr/>
          <p:nvPr/>
        </p:nvSpPr>
        <p:spPr>
          <a:xfrm>
            <a:off x="5825999" y="3690870"/>
            <a:ext cx="540001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37" name="Group 137"/>
          <p:cNvGrpSpPr/>
          <p:nvPr/>
        </p:nvGrpSpPr>
        <p:grpSpPr>
          <a:xfrm>
            <a:off x="9966373" y="4441673"/>
            <a:ext cx="1394725" cy="1381278"/>
            <a:chOff x="0" y="0"/>
            <a:chExt cx="1394724" cy="1381276"/>
          </a:xfrm>
        </p:grpSpPr>
        <p:sp>
          <p:nvSpPr>
            <p:cNvPr id="133" name="Shape 133"/>
            <p:cNvSpPr/>
            <p:nvPr/>
          </p:nvSpPr>
          <p:spPr>
            <a:xfrm flipH="1" rot="2700000">
              <a:off x="441115" y="55219"/>
              <a:ext cx="571821" cy="1316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8" y="0"/>
                  </a:moveTo>
                  <a:lnTo>
                    <a:pt x="10800" y="52"/>
                  </a:lnTo>
                  <a:lnTo>
                    <a:pt x="10856" y="30"/>
                  </a:lnTo>
                  <a:lnTo>
                    <a:pt x="10932" y="0"/>
                  </a:lnTo>
                  <a:lnTo>
                    <a:pt x="10932" y="104"/>
                  </a:lnTo>
                  <a:lnTo>
                    <a:pt x="11680" y="399"/>
                  </a:lnTo>
                  <a:cubicBezTo>
                    <a:pt x="17809" y="3061"/>
                    <a:pt x="21600" y="6738"/>
                    <a:pt x="21600" y="10800"/>
                  </a:cubicBezTo>
                  <a:cubicBezTo>
                    <a:pt x="21600" y="14862"/>
                    <a:pt x="17809" y="18539"/>
                    <a:pt x="11680" y="21201"/>
                  </a:cubicBezTo>
                  <a:lnTo>
                    <a:pt x="10932" y="21496"/>
                  </a:lnTo>
                  <a:lnTo>
                    <a:pt x="10932" y="21600"/>
                  </a:lnTo>
                  <a:lnTo>
                    <a:pt x="10856" y="21570"/>
                  </a:lnTo>
                  <a:lnTo>
                    <a:pt x="10800" y="21548"/>
                  </a:lnTo>
                  <a:lnTo>
                    <a:pt x="10668" y="21600"/>
                  </a:lnTo>
                  <a:lnTo>
                    <a:pt x="10668" y="21496"/>
                  </a:lnTo>
                  <a:lnTo>
                    <a:pt x="9920" y="21201"/>
                  </a:lnTo>
                  <a:cubicBezTo>
                    <a:pt x="3791" y="18539"/>
                    <a:pt x="0" y="14862"/>
                    <a:pt x="0" y="10800"/>
                  </a:cubicBezTo>
                  <a:cubicBezTo>
                    <a:pt x="0" y="6738"/>
                    <a:pt x="3791" y="3061"/>
                    <a:pt x="9920" y="399"/>
                  </a:cubicBezTo>
                  <a:lnTo>
                    <a:pt x="10668" y="104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36" name="Group 136"/>
            <p:cNvGrpSpPr/>
            <p:nvPr/>
          </p:nvGrpSpPr>
          <p:grpSpPr>
            <a:xfrm>
              <a:off x="0" y="0"/>
              <a:ext cx="1344351" cy="1345884"/>
              <a:chOff x="0" y="0"/>
              <a:chExt cx="1344350" cy="1345883"/>
            </a:xfrm>
          </p:grpSpPr>
          <p:sp>
            <p:nvSpPr>
              <p:cNvPr id="134" name="Shape 134"/>
              <p:cNvSpPr/>
              <p:nvPr/>
            </p:nvSpPr>
            <p:spPr>
              <a:xfrm flipH="1" rot="2700000">
                <a:off x="392425" y="10037"/>
                <a:ext cx="571821" cy="1311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20" y="349"/>
                    </a:moveTo>
                    <a:lnTo>
                      <a:pt x="10800" y="0"/>
                    </a:lnTo>
                    <a:lnTo>
                      <a:pt x="11680" y="349"/>
                    </a:lnTo>
                    <a:cubicBezTo>
                      <a:pt x="17809" y="3020"/>
                      <a:pt x="21600" y="6710"/>
                      <a:pt x="21600" y="10787"/>
                    </a:cubicBezTo>
                    <a:cubicBezTo>
                      <a:pt x="21600" y="14863"/>
                      <a:pt x="17809" y="18554"/>
                      <a:pt x="11680" y="21225"/>
                    </a:cubicBezTo>
                    <a:lnTo>
                      <a:pt x="10797" y="21600"/>
                    </a:lnTo>
                    <a:lnTo>
                      <a:pt x="9920" y="21225"/>
                    </a:lnTo>
                    <a:cubicBezTo>
                      <a:pt x="3791" y="18554"/>
                      <a:pt x="0" y="14863"/>
                      <a:pt x="0" y="10787"/>
                    </a:cubicBezTo>
                    <a:cubicBezTo>
                      <a:pt x="0" y="6710"/>
                      <a:pt x="3791" y="3020"/>
                      <a:pt x="9920" y="349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5" name="Shape 135"/>
              <p:cNvSpPr/>
              <p:nvPr/>
            </p:nvSpPr>
            <p:spPr>
              <a:xfrm flipH="1">
                <a:off x="0" y="200370"/>
                <a:ext cx="1145514" cy="1145514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138" name="Shape 13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xfrm>
            <a:off x="1079500" y="1011237"/>
            <a:ext cx="10026650" cy="655638"/>
          </a:xfrm>
          <a:prstGeom prst="rect">
            <a:avLst/>
          </a:prstGeom>
        </p:spPr>
        <p:txBody>
          <a:bodyPr anchor="t"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146" name="Shape 146"/>
          <p:cNvSpPr/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" name="Shape 1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xfrm>
            <a:off x="1079500" y="2252663"/>
            <a:ext cx="4457700" cy="23495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5" name="Shape 155"/>
          <p:cNvSpPr/>
          <p:nvPr>
            <p:ph type="body" sz="quarter" idx="1"/>
          </p:nvPr>
        </p:nvSpPr>
        <p:spPr>
          <a:xfrm>
            <a:off x="6654800" y="2252664"/>
            <a:ext cx="4451349" cy="234950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i="1" sz="2400"/>
            </a:lvl1pPr>
            <a:lvl2pPr indent="457200">
              <a:buClrTx/>
              <a:buFontTx/>
              <a:defRPr i="1" sz="2400"/>
            </a:lvl2pPr>
            <a:lvl3pPr marL="0" indent="914400">
              <a:buClrTx/>
              <a:buSzTx/>
              <a:buFontTx/>
              <a:buNone/>
              <a:defRPr i="1" sz="2400"/>
            </a:lvl3pPr>
            <a:lvl4pPr indent="1371600">
              <a:buClrTx/>
              <a:buFontTx/>
              <a:defRPr i="1" sz="2400"/>
            </a:lvl4pPr>
            <a:lvl5pPr marL="0" indent="1828800">
              <a:buClrTx/>
              <a:buSzTx/>
              <a:buFontTx/>
              <a:buNone/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65" name="Group 165"/>
          <p:cNvGrpSpPr/>
          <p:nvPr/>
        </p:nvGrpSpPr>
        <p:grpSpPr>
          <a:xfrm>
            <a:off x="903520" y="1064355"/>
            <a:ext cx="1008811" cy="952762"/>
            <a:chOff x="0" y="0"/>
            <a:chExt cx="1008810" cy="952761"/>
          </a:xfrm>
        </p:grpSpPr>
        <p:grpSp>
          <p:nvGrpSpPr>
            <p:cNvPr id="158" name="Group 158"/>
            <p:cNvGrpSpPr/>
            <p:nvPr/>
          </p:nvGrpSpPr>
          <p:grpSpPr>
            <a:xfrm>
              <a:off x="48554" y="223933"/>
              <a:ext cx="960257" cy="728829"/>
              <a:chOff x="0" y="0"/>
              <a:chExt cx="960255" cy="728827"/>
            </a:xfrm>
          </p:grpSpPr>
          <p:sp>
            <p:nvSpPr>
              <p:cNvPr id="156" name="Shape 156"/>
              <p:cNvSpPr/>
              <p:nvPr/>
            </p:nvSpPr>
            <p:spPr>
              <a:xfrm rot="10800000">
                <a:off x="495517" y="-1"/>
                <a:ext cx="464739" cy="464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36" y="21600"/>
                    </a:moveTo>
                    <a:cubicBezTo>
                      <a:pt x="15429" y="21600"/>
                      <a:pt x="10122" y="19576"/>
                      <a:pt x="6073" y="15527"/>
                    </a:cubicBezTo>
                    <a:cubicBezTo>
                      <a:pt x="2024" y="11478"/>
                      <a:pt x="0" y="6171"/>
                      <a:pt x="0" y="864"/>
                    </a:cubicBezTo>
                    <a:lnTo>
                      <a:pt x="39" y="51"/>
                    </a:lnTo>
                    <a:lnTo>
                      <a:pt x="28" y="40"/>
                    </a:lnTo>
                    <a:lnTo>
                      <a:pt x="39" y="39"/>
                    </a:lnTo>
                    <a:lnTo>
                      <a:pt x="40" y="28"/>
                    </a:lnTo>
                    <a:lnTo>
                      <a:pt x="51" y="39"/>
                    </a:lnTo>
                    <a:lnTo>
                      <a:pt x="864" y="0"/>
                    </a:lnTo>
                    <a:cubicBezTo>
                      <a:pt x="6171" y="0"/>
                      <a:pt x="11478" y="2024"/>
                      <a:pt x="15527" y="6073"/>
                    </a:cubicBezTo>
                    <a:cubicBezTo>
                      <a:pt x="19576" y="10122"/>
                      <a:pt x="21600" y="15429"/>
                      <a:pt x="21600" y="20736"/>
                    </a:cubicBezTo>
                    <a:lnTo>
                      <a:pt x="21561" y="21549"/>
                    </a:lnTo>
                    <a:lnTo>
                      <a:pt x="21572" y="21560"/>
                    </a:lnTo>
                    <a:lnTo>
                      <a:pt x="21561" y="21561"/>
                    </a:lnTo>
                    <a:lnTo>
                      <a:pt x="21560" y="21572"/>
                    </a:lnTo>
                    <a:lnTo>
                      <a:pt x="21549" y="21561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7" name="Shape 157"/>
              <p:cNvSpPr/>
              <p:nvPr/>
            </p:nvSpPr>
            <p:spPr>
              <a:xfrm rot="13500000">
                <a:off x="96250" y="167837"/>
                <a:ext cx="464740" cy="464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572" y="21560"/>
                    </a:moveTo>
                    <a:lnTo>
                      <a:pt x="21561" y="21561"/>
                    </a:lnTo>
                    <a:lnTo>
                      <a:pt x="21560" y="21572"/>
                    </a:lnTo>
                    <a:lnTo>
                      <a:pt x="21549" y="21561"/>
                    </a:lnTo>
                    <a:lnTo>
                      <a:pt x="20736" y="21600"/>
                    </a:lnTo>
                    <a:cubicBezTo>
                      <a:pt x="15429" y="21600"/>
                      <a:pt x="10122" y="19576"/>
                      <a:pt x="6073" y="15527"/>
                    </a:cubicBezTo>
                    <a:cubicBezTo>
                      <a:pt x="2024" y="11478"/>
                      <a:pt x="0" y="6171"/>
                      <a:pt x="0" y="864"/>
                    </a:cubicBezTo>
                    <a:lnTo>
                      <a:pt x="39" y="51"/>
                    </a:lnTo>
                    <a:lnTo>
                      <a:pt x="28" y="40"/>
                    </a:lnTo>
                    <a:lnTo>
                      <a:pt x="39" y="39"/>
                    </a:lnTo>
                    <a:lnTo>
                      <a:pt x="40" y="28"/>
                    </a:lnTo>
                    <a:lnTo>
                      <a:pt x="51" y="39"/>
                    </a:lnTo>
                    <a:lnTo>
                      <a:pt x="864" y="0"/>
                    </a:lnTo>
                    <a:cubicBezTo>
                      <a:pt x="6171" y="0"/>
                      <a:pt x="11478" y="2024"/>
                      <a:pt x="15527" y="6073"/>
                    </a:cubicBezTo>
                    <a:cubicBezTo>
                      <a:pt x="19576" y="10122"/>
                      <a:pt x="21600" y="15429"/>
                      <a:pt x="21600" y="20736"/>
                    </a:cubicBezTo>
                    <a:lnTo>
                      <a:pt x="21561" y="21549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64" name="Group 164"/>
            <p:cNvGrpSpPr/>
            <p:nvPr/>
          </p:nvGrpSpPr>
          <p:grpSpPr>
            <a:xfrm>
              <a:off x="-1" y="0"/>
              <a:ext cx="960443" cy="900642"/>
              <a:chOff x="0" y="0"/>
              <a:chExt cx="960441" cy="900641"/>
            </a:xfrm>
          </p:grpSpPr>
          <p:sp>
            <p:nvSpPr>
              <p:cNvPr id="159" name="Shape 159"/>
              <p:cNvSpPr/>
              <p:nvPr/>
            </p:nvSpPr>
            <p:spPr>
              <a:xfrm rot="13500000">
                <a:off x="96250" y="339652"/>
                <a:ext cx="464740" cy="464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572" y="21560"/>
                    </a:moveTo>
                    <a:lnTo>
                      <a:pt x="21561" y="21561"/>
                    </a:lnTo>
                    <a:lnTo>
                      <a:pt x="21560" y="21572"/>
                    </a:lnTo>
                    <a:lnTo>
                      <a:pt x="21549" y="21561"/>
                    </a:lnTo>
                    <a:lnTo>
                      <a:pt x="20736" y="21600"/>
                    </a:lnTo>
                    <a:cubicBezTo>
                      <a:pt x="15429" y="21600"/>
                      <a:pt x="10122" y="19576"/>
                      <a:pt x="6073" y="15527"/>
                    </a:cubicBezTo>
                    <a:cubicBezTo>
                      <a:pt x="2024" y="11478"/>
                      <a:pt x="0" y="6171"/>
                      <a:pt x="0" y="864"/>
                    </a:cubicBezTo>
                    <a:lnTo>
                      <a:pt x="39" y="51"/>
                    </a:lnTo>
                    <a:lnTo>
                      <a:pt x="28" y="40"/>
                    </a:lnTo>
                    <a:lnTo>
                      <a:pt x="39" y="39"/>
                    </a:lnTo>
                    <a:lnTo>
                      <a:pt x="40" y="28"/>
                    </a:lnTo>
                    <a:lnTo>
                      <a:pt x="51" y="39"/>
                    </a:lnTo>
                    <a:lnTo>
                      <a:pt x="864" y="0"/>
                    </a:lnTo>
                    <a:cubicBezTo>
                      <a:pt x="6171" y="0"/>
                      <a:pt x="11478" y="2024"/>
                      <a:pt x="15527" y="6073"/>
                    </a:cubicBezTo>
                    <a:cubicBezTo>
                      <a:pt x="19576" y="10122"/>
                      <a:pt x="21600" y="15429"/>
                      <a:pt x="21600" y="20736"/>
                    </a:cubicBezTo>
                    <a:lnTo>
                      <a:pt x="21561" y="21549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60" name="Shape 160"/>
              <p:cNvSpPr/>
              <p:nvPr/>
            </p:nvSpPr>
            <p:spPr>
              <a:xfrm rot="10800000">
                <a:off x="495517" y="171814"/>
                <a:ext cx="464739" cy="464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36" y="21600"/>
                    </a:moveTo>
                    <a:cubicBezTo>
                      <a:pt x="15429" y="21600"/>
                      <a:pt x="10122" y="19576"/>
                      <a:pt x="6073" y="15527"/>
                    </a:cubicBezTo>
                    <a:cubicBezTo>
                      <a:pt x="2024" y="11478"/>
                      <a:pt x="0" y="6171"/>
                      <a:pt x="0" y="864"/>
                    </a:cubicBezTo>
                    <a:lnTo>
                      <a:pt x="39" y="51"/>
                    </a:lnTo>
                    <a:lnTo>
                      <a:pt x="28" y="40"/>
                    </a:lnTo>
                    <a:lnTo>
                      <a:pt x="39" y="39"/>
                    </a:lnTo>
                    <a:lnTo>
                      <a:pt x="40" y="28"/>
                    </a:lnTo>
                    <a:lnTo>
                      <a:pt x="51" y="39"/>
                    </a:lnTo>
                    <a:lnTo>
                      <a:pt x="864" y="0"/>
                    </a:lnTo>
                    <a:cubicBezTo>
                      <a:pt x="6171" y="0"/>
                      <a:pt x="11478" y="2024"/>
                      <a:pt x="15527" y="6073"/>
                    </a:cubicBezTo>
                    <a:cubicBezTo>
                      <a:pt x="19576" y="10122"/>
                      <a:pt x="21600" y="15429"/>
                      <a:pt x="21600" y="20736"/>
                    </a:cubicBezTo>
                    <a:lnTo>
                      <a:pt x="21561" y="21549"/>
                    </a:lnTo>
                    <a:lnTo>
                      <a:pt x="21572" y="21560"/>
                    </a:lnTo>
                    <a:lnTo>
                      <a:pt x="21561" y="21561"/>
                    </a:lnTo>
                    <a:lnTo>
                      <a:pt x="21560" y="21572"/>
                    </a:lnTo>
                    <a:lnTo>
                      <a:pt x="21549" y="21561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163" name="Group 163"/>
              <p:cNvGrpSpPr/>
              <p:nvPr/>
            </p:nvGrpSpPr>
            <p:grpSpPr>
              <a:xfrm>
                <a:off x="324046" y="0"/>
                <a:ext cx="636396" cy="900213"/>
                <a:chOff x="0" y="0"/>
                <a:chExt cx="636395" cy="900212"/>
              </a:xfrm>
            </p:grpSpPr>
            <p:sp>
              <p:nvSpPr>
                <p:cNvPr id="161" name="Shape 161"/>
                <p:cNvSpPr/>
                <p:nvPr/>
              </p:nvSpPr>
              <p:spPr>
                <a:xfrm flipV="1">
                  <a:off x="5002" y="212"/>
                  <a:ext cx="1" cy="900001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62" name="Shape 162"/>
                <p:cNvSpPr/>
                <p:nvPr/>
              </p:nvSpPr>
              <p:spPr>
                <a:xfrm flipH="1" flipV="1">
                  <a:off x="0" y="-1"/>
                  <a:ext cx="636396" cy="636397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</p:grpSp>
      <p:grpSp>
        <p:nvGrpSpPr>
          <p:cNvPr id="168" name="Group 168"/>
          <p:cNvGrpSpPr/>
          <p:nvPr/>
        </p:nvGrpSpPr>
        <p:grpSpPr>
          <a:xfrm>
            <a:off x="1437136" y="649304"/>
            <a:ext cx="388542" cy="388542"/>
            <a:chOff x="0" y="0"/>
            <a:chExt cx="388541" cy="388541"/>
          </a:xfrm>
        </p:grpSpPr>
        <p:sp>
          <p:nvSpPr>
            <p:cNvPr id="166" name="Shape 166"/>
            <p:cNvSpPr/>
            <p:nvPr/>
          </p:nvSpPr>
          <p:spPr>
            <a:xfrm rot="10800000">
              <a:off x="48124" y="48124"/>
              <a:ext cx="340417" cy="340417"/>
            </a:xfrm>
            <a:prstGeom prst="ellipse">
              <a:avLst/>
            </a:prstGeom>
            <a:solidFill>
              <a:srgbClr val="E388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7" name="Shape 167"/>
            <p:cNvSpPr/>
            <p:nvPr/>
          </p:nvSpPr>
          <p:spPr>
            <a:xfrm>
              <a:off x="-1" y="-1"/>
              <a:ext cx="340417" cy="340417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69" name="Shape 169"/>
          <p:cNvSpPr/>
          <p:nvPr/>
        </p:nvSpPr>
        <p:spPr>
          <a:xfrm>
            <a:off x="6095364" y="3159636"/>
            <a:ext cx="1" cy="54000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0" name="Shape 17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/>
          </p:nvPr>
        </p:nvSpPr>
        <p:spPr>
          <a:xfrm>
            <a:off x="1079500" y="1011237"/>
            <a:ext cx="10026650" cy="655638"/>
          </a:xfrm>
          <a:prstGeom prst="rect">
            <a:avLst/>
          </a:prstGeom>
        </p:spPr>
        <p:txBody>
          <a:bodyPr anchor="t"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178" name="Shape 178"/>
          <p:cNvSpPr/>
          <p:nvPr>
            <p:ph type="body" sz="half" idx="1"/>
          </p:nvPr>
        </p:nvSpPr>
        <p:spPr>
          <a:xfrm>
            <a:off x="1085850" y="1790700"/>
            <a:ext cx="4740150" cy="397827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Shape 17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title"/>
          </p:nvPr>
        </p:nvSpPr>
        <p:spPr>
          <a:xfrm>
            <a:off x="1079500" y="1011237"/>
            <a:ext cx="10026650" cy="655638"/>
          </a:xfrm>
          <a:prstGeom prst="rect">
            <a:avLst/>
          </a:prstGeom>
        </p:spPr>
        <p:txBody>
          <a:bodyPr anchor="t"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187" name="Shape 187"/>
          <p:cNvSpPr/>
          <p:nvPr>
            <p:ph type="body" sz="quarter" idx="1"/>
          </p:nvPr>
        </p:nvSpPr>
        <p:spPr>
          <a:xfrm>
            <a:off x="1079500" y="1854200"/>
            <a:ext cx="4741201" cy="553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cap="all" spc="300" sz="1800">
                <a:solidFill>
                  <a:srgbClr val="FFFFFF">
                    <a:alpha val="80000"/>
                  </a:srgbClr>
                </a:solidFill>
              </a:defRPr>
            </a:lvl1pPr>
            <a:lvl2pPr indent="457200">
              <a:lnSpc>
                <a:spcPct val="100000"/>
              </a:lnSpc>
              <a:buClrTx/>
              <a:buFontTx/>
              <a:defRPr cap="all" spc="300" sz="1800">
                <a:solidFill>
                  <a:srgbClr val="FFFFFF">
                    <a:alpha val="80000"/>
                  </a:srgbClr>
                </a:solidFill>
              </a:defRPr>
            </a:lvl2pPr>
            <a:lvl3pPr marL="0" indent="914400">
              <a:lnSpc>
                <a:spcPct val="100000"/>
              </a:lnSpc>
              <a:buClrTx/>
              <a:buSzTx/>
              <a:buFontTx/>
              <a:buNone/>
              <a:defRPr cap="all" spc="300" sz="1800">
                <a:solidFill>
                  <a:srgbClr val="FFFFFF">
                    <a:alpha val="80000"/>
                  </a:srgbClr>
                </a:solidFill>
              </a:defRPr>
            </a:lvl3pPr>
            <a:lvl4pPr indent="1371600">
              <a:lnSpc>
                <a:spcPct val="100000"/>
              </a:lnSpc>
              <a:buClrTx/>
              <a:buFontTx/>
              <a:defRPr cap="all" spc="300" sz="1800">
                <a:solidFill>
                  <a:srgbClr val="FFFFFF">
                    <a:alpha val="80000"/>
                  </a:srgbClr>
                </a:solidFill>
              </a:defRPr>
            </a:lvl4pPr>
            <a:lvl5pPr marL="0" indent="1828800">
              <a:lnSpc>
                <a:spcPct val="100000"/>
              </a:lnSpc>
              <a:buClrTx/>
              <a:buSzTx/>
              <a:buFontTx/>
              <a:buNone/>
              <a:defRPr cap="all" spc="300" sz="1800">
                <a:solidFill>
                  <a:srgbClr val="FFFFFF">
                    <a:alpha val="80000"/>
                  </a:srgb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8" name="Shape 188"/>
          <p:cNvSpPr/>
          <p:nvPr>
            <p:ph type="body" sz="quarter" idx="13"/>
          </p:nvPr>
        </p:nvSpPr>
        <p:spPr>
          <a:xfrm>
            <a:off x="6364949" y="1854200"/>
            <a:ext cx="4741201" cy="55399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ClrTx/>
              <a:buSzTx/>
              <a:buFontTx/>
              <a:buNone/>
              <a:defRPr cap="all" spc="300" sz="1800">
                <a:solidFill>
                  <a:srgbClr val="FFFFFF">
                    <a:alpha val="80000"/>
                  </a:srgbClr>
                </a:solidFill>
              </a:defRPr>
            </a:pPr>
          </a:p>
        </p:txBody>
      </p:sp>
      <p:sp>
        <p:nvSpPr>
          <p:cNvPr id="189" name="Shape 18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97" name="Shape 19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title"/>
          </p:nvPr>
        </p:nvSpPr>
        <p:spPr>
          <a:xfrm>
            <a:off x="1071606" y="1011237"/>
            <a:ext cx="3906001" cy="1292401"/>
          </a:xfrm>
          <a:prstGeom prst="rect">
            <a:avLst/>
          </a:prstGeom>
        </p:spPr>
        <p:txBody>
          <a:bodyPr anchor="t"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212" name="Shape 212"/>
          <p:cNvSpPr/>
          <p:nvPr>
            <p:ph type="body" sz="half" idx="1"/>
          </p:nvPr>
        </p:nvSpPr>
        <p:spPr>
          <a:xfrm>
            <a:off x="5537200" y="955229"/>
            <a:ext cx="5583193" cy="4813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4800"/>
            </a:lvl1pPr>
            <a:lvl2pPr indent="0">
              <a:lnSpc>
                <a:spcPct val="100000"/>
              </a:lnSpc>
              <a:buClrTx/>
              <a:buFontTx/>
              <a:defRPr sz="4800"/>
            </a:lvl2pPr>
            <a:lvl3pPr marL="0" indent="0">
              <a:lnSpc>
                <a:spcPct val="100000"/>
              </a:lnSpc>
              <a:buClrTx/>
              <a:buSzTx/>
              <a:buFontTx/>
              <a:buNone/>
              <a:defRPr sz="4800"/>
            </a:lvl3pPr>
            <a:lvl4pPr indent="0">
              <a:lnSpc>
                <a:spcPct val="100000"/>
              </a:lnSpc>
              <a:buClrTx/>
              <a:buFontTx/>
              <a:defRPr sz="4800"/>
            </a:lvl4pPr>
            <a:lvl5pPr marL="863999" indent="-863999">
              <a:lnSpc>
                <a:spcPct val="100000"/>
              </a:lnSpc>
              <a:buClrTx/>
              <a:buFontTx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3" name="Shape 213"/>
          <p:cNvSpPr/>
          <p:nvPr>
            <p:ph type="body" sz="quarter" idx="13"/>
          </p:nvPr>
        </p:nvSpPr>
        <p:spPr>
          <a:xfrm>
            <a:off x="1079498" y="2663999"/>
            <a:ext cx="3906001" cy="3106802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214" name="Shape 2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1079500" y="1011237"/>
            <a:ext cx="10026650" cy="655638"/>
          </a:xfrm>
          <a:prstGeom prst="rect">
            <a:avLst/>
          </a:prstGeom>
        </p:spPr>
        <p:txBody>
          <a:bodyPr anchor="t"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27" name="Shape 27"/>
          <p:cNvSpPr/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hape 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type="title"/>
          </p:nvPr>
        </p:nvSpPr>
        <p:spPr>
          <a:xfrm>
            <a:off x="1079500" y="1011237"/>
            <a:ext cx="3905251" cy="1292663"/>
          </a:xfrm>
          <a:prstGeom prst="rect">
            <a:avLst/>
          </a:prstGeom>
        </p:spPr>
        <p:txBody>
          <a:bodyPr anchor="t"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222" name="Shape 222"/>
          <p:cNvSpPr/>
          <p:nvPr>
            <p:ph type="pic" idx="13"/>
          </p:nvPr>
        </p:nvSpPr>
        <p:spPr>
          <a:xfrm>
            <a:off x="5537200" y="531812"/>
            <a:ext cx="6113813" cy="57848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3" name="Shape 223"/>
          <p:cNvSpPr/>
          <p:nvPr>
            <p:ph type="body" sz="quarter" idx="1"/>
          </p:nvPr>
        </p:nvSpPr>
        <p:spPr>
          <a:xfrm>
            <a:off x="1079500" y="2663825"/>
            <a:ext cx="3905250" cy="310515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indent="457200">
              <a:buClrTx/>
              <a:buFontTx/>
            </a:lvl2pPr>
            <a:lvl3pPr marL="0" indent="914400">
              <a:buClrTx/>
              <a:buSzTx/>
              <a:buFontTx/>
              <a:buNone/>
            </a:lvl3pPr>
            <a:lvl4pPr indent="1371600">
              <a:buClrTx/>
              <a:buFontTx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4" name="Shape 2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type="title"/>
          </p:nvPr>
        </p:nvSpPr>
        <p:spPr>
          <a:xfrm>
            <a:off x="1079500" y="1011237"/>
            <a:ext cx="10026650" cy="655638"/>
          </a:xfrm>
          <a:prstGeom prst="rect">
            <a:avLst/>
          </a:prstGeom>
        </p:spPr>
        <p:txBody>
          <a:bodyPr anchor="t"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232" name="Shape 232"/>
          <p:cNvSpPr/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3" name="Shape 2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type="title"/>
          </p:nvPr>
        </p:nvSpPr>
        <p:spPr>
          <a:xfrm>
            <a:off x="9899078" y="1079500"/>
            <a:ext cx="1292663" cy="4689477"/>
          </a:xfrm>
          <a:prstGeom prst="rect">
            <a:avLst/>
          </a:prstGeom>
        </p:spPr>
        <p:txBody>
          <a:bodyPr anchor="t"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241" name="Shape 241"/>
          <p:cNvSpPr/>
          <p:nvPr>
            <p:ph type="body" idx="1"/>
          </p:nvPr>
        </p:nvSpPr>
        <p:spPr>
          <a:xfrm>
            <a:off x="1079499" y="1079500"/>
            <a:ext cx="8495943" cy="468947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2" name="Shape 2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079500" y="2252663"/>
            <a:ext cx="4457700" cy="23495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6" name="Shape 36"/>
          <p:cNvSpPr/>
          <p:nvPr>
            <p:ph type="body" sz="quarter" idx="1"/>
          </p:nvPr>
        </p:nvSpPr>
        <p:spPr>
          <a:xfrm>
            <a:off x="6654800" y="2252664"/>
            <a:ext cx="4451349" cy="234950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i="1" sz="2400"/>
            </a:lvl1pPr>
            <a:lvl2pPr indent="457200">
              <a:buClrTx/>
              <a:buFontTx/>
              <a:defRPr i="1" sz="2400"/>
            </a:lvl2pPr>
            <a:lvl3pPr marL="0" indent="914400">
              <a:buClrTx/>
              <a:buSzTx/>
              <a:buFontTx/>
              <a:buNone/>
              <a:defRPr i="1" sz="2400"/>
            </a:lvl3pPr>
            <a:lvl4pPr indent="1371600">
              <a:buClrTx/>
              <a:buFontTx/>
              <a:defRPr i="1" sz="2400"/>
            </a:lvl4pPr>
            <a:lvl5pPr marL="0" indent="1828800">
              <a:buClrTx/>
              <a:buSzTx/>
              <a:buFontTx/>
              <a:buNone/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903520" y="1064355"/>
            <a:ext cx="1008811" cy="952762"/>
            <a:chOff x="0" y="0"/>
            <a:chExt cx="1008810" cy="952761"/>
          </a:xfrm>
        </p:grpSpPr>
        <p:grpSp>
          <p:nvGrpSpPr>
            <p:cNvPr id="39" name="Group 39"/>
            <p:cNvGrpSpPr/>
            <p:nvPr/>
          </p:nvGrpSpPr>
          <p:grpSpPr>
            <a:xfrm>
              <a:off x="48554" y="223933"/>
              <a:ext cx="960257" cy="728829"/>
              <a:chOff x="0" y="0"/>
              <a:chExt cx="960255" cy="728827"/>
            </a:xfrm>
          </p:grpSpPr>
          <p:sp>
            <p:nvSpPr>
              <p:cNvPr id="37" name="Shape 37"/>
              <p:cNvSpPr/>
              <p:nvPr/>
            </p:nvSpPr>
            <p:spPr>
              <a:xfrm rot="10800000">
                <a:off x="495517" y="-1"/>
                <a:ext cx="464739" cy="464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36" y="21600"/>
                    </a:moveTo>
                    <a:cubicBezTo>
                      <a:pt x="15429" y="21600"/>
                      <a:pt x="10122" y="19576"/>
                      <a:pt x="6073" y="15527"/>
                    </a:cubicBezTo>
                    <a:cubicBezTo>
                      <a:pt x="2024" y="11478"/>
                      <a:pt x="0" y="6171"/>
                      <a:pt x="0" y="864"/>
                    </a:cubicBezTo>
                    <a:lnTo>
                      <a:pt x="39" y="51"/>
                    </a:lnTo>
                    <a:lnTo>
                      <a:pt x="28" y="40"/>
                    </a:lnTo>
                    <a:lnTo>
                      <a:pt x="39" y="39"/>
                    </a:lnTo>
                    <a:lnTo>
                      <a:pt x="40" y="28"/>
                    </a:lnTo>
                    <a:lnTo>
                      <a:pt x="51" y="39"/>
                    </a:lnTo>
                    <a:lnTo>
                      <a:pt x="864" y="0"/>
                    </a:lnTo>
                    <a:cubicBezTo>
                      <a:pt x="6171" y="0"/>
                      <a:pt x="11478" y="2024"/>
                      <a:pt x="15527" y="6073"/>
                    </a:cubicBezTo>
                    <a:cubicBezTo>
                      <a:pt x="19576" y="10122"/>
                      <a:pt x="21600" y="15429"/>
                      <a:pt x="21600" y="20736"/>
                    </a:cubicBezTo>
                    <a:lnTo>
                      <a:pt x="21561" y="21549"/>
                    </a:lnTo>
                    <a:lnTo>
                      <a:pt x="21572" y="21560"/>
                    </a:lnTo>
                    <a:lnTo>
                      <a:pt x="21561" y="21561"/>
                    </a:lnTo>
                    <a:lnTo>
                      <a:pt x="21560" y="21572"/>
                    </a:lnTo>
                    <a:lnTo>
                      <a:pt x="21549" y="21561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8" name="Shape 38"/>
              <p:cNvSpPr/>
              <p:nvPr/>
            </p:nvSpPr>
            <p:spPr>
              <a:xfrm rot="13500000">
                <a:off x="96250" y="167837"/>
                <a:ext cx="464740" cy="464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572" y="21560"/>
                    </a:moveTo>
                    <a:lnTo>
                      <a:pt x="21561" y="21561"/>
                    </a:lnTo>
                    <a:lnTo>
                      <a:pt x="21560" y="21572"/>
                    </a:lnTo>
                    <a:lnTo>
                      <a:pt x="21549" y="21561"/>
                    </a:lnTo>
                    <a:lnTo>
                      <a:pt x="20736" y="21600"/>
                    </a:lnTo>
                    <a:cubicBezTo>
                      <a:pt x="15429" y="21600"/>
                      <a:pt x="10122" y="19576"/>
                      <a:pt x="6073" y="15527"/>
                    </a:cubicBezTo>
                    <a:cubicBezTo>
                      <a:pt x="2024" y="11478"/>
                      <a:pt x="0" y="6171"/>
                      <a:pt x="0" y="864"/>
                    </a:cubicBezTo>
                    <a:lnTo>
                      <a:pt x="39" y="51"/>
                    </a:lnTo>
                    <a:lnTo>
                      <a:pt x="28" y="40"/>
                    </a:lnTo>
                    <a:lnTo>
                      <a:pt x="39" y="39"/>
                    </a:lnTo>
                    <a:lnTo>
                      <a:pt x="40" y="28"/>
                    </a:lnTo>
                    <a:lnTo>
                      <a:pt x="51" y="39"/>
                    </a:lnTo>
                    <a:lnTo>
                      <a:pt x="864" y="0"/>
                    </a:lnTo>
                    <a:cubicBezTo>
                      <a:pt x="6171" y="0"/>
                      <a:pt x="11478" y="2024"/>
                      <a:pt x="15527" y="6073"/>
                    </a:cubicBezTo>
                    <a:cubicBezTo>
                      <a:pt x="19576" y="10122"/>
                      <a:pt x="21600" y="15429"/>
                      <a:pt x="21600" y="20736"/>
                    </a:cubicBezTo>
                    <a:lnTo>
                      <a:pt x="21561" y="21549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-1" y="0"/>
              <a:ext cx="960443" cy="900642"/>
              <a:chOff x="0" y="0"/>
              <a:chExt cx="960441" cy="900641"/>
            </a:xfrm>
          </p:grpSpPr>
          <p:sp>
            <p:nvSpPr>
              <p:cNvPr id="40" name="Shape 40"/>
              <p:cNvSpPr/>
              <p:nvPr/>
            </p:nvSpPr>
            <p:spPr>
              <a:xfrm rot="13500000">
                <a:off x="96250" y="339652"/>
                <a:ext cx="464740" cy="464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572" y="21560"/>
                    </a:moveTo>
                    <a:lnTo>
                      <a:pt x="21561" y="21561"/>
                    </a:lnTo>
                    <a:lnTo>
                      <a:pt x="21560" y="21572"/>
                    </a:lnTo>
                    <a:lnTo>
                      <a:pt x="21549" y="21561"/>
                    </a:lnTo>
                    <a:lnTo>
                      <a:pt x="20736" y="21600"/>
                    </a:lnTo>
                    <a:cubicBezTo>
                      <a:pt x="15429" y="21600"/>
                      <a:pt x="10122" y="19576"/>
                      <a:pt x="6073" y="15527"/>
                    </a:cubicBezTo>
                    <a:cubicBezTo>
                      <a:pt x="2024" y="11478"/>
                      <a:pt x="0" y="6171"/>
                      <a:pt x="0" y="864"/>
                    </a:cubicBezTo>
                    <a:lnTo>
                      <a:pt x="39" y="51"/>
                    </a:lnTo>
                    <a:lnTo>
                      <a:pt x="28" y="40"/>
                    </a:lnTo>
                    <a:lnTo>
                      <a:pt x="39" y="39"/>
                    </a:lnTo>
                    <a:lnTo>
                      <a:pt x="40" y="28"/>
                    </a:lnTo>
                    <a:lnTo>
                      <a:pt x="51" y="39"/>
                    </a:lnTo>
                    <a:lnTo>
                      <a:pt x="864" y="0"/>
                    </a:lnTo>
                    <a:cubicBezTo>
                      <a:pt x="6171" y="0"/>
                      <a:pt x="11478" y="2024"/>
                      <a:pt x="15527" y="6073"/>
                    </a:cubicBezTo>
                    <a:cubicBezTo>
                      <a:pt x="19576" y="10122"/>
                      <a:pt x="21600" y="15429"/>
                      <a:pt x="21600" y="20736"/>
                    </a:cubicBezTo>
                    <a:lnTo>
                      <a:pt x="21561" y="21549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1" name="Shape 41"/>
              <p:cNvSpPr/>
              <p:nvPr/>
            </p:nvSpPr>
            <p:spPr>
              <a:xfrm rot="10800000">
                <a:off x="495517" y="171814"/>
                <a:ext cx="464739" cy="464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36" y="21600"/>
                    </a:moveTo>
                    <a:cubicBezTo>
                      <a:pt x="15429" y="21600"/>
                      <a:pt x="10122" y="19576"/>
                      <a:pt x="6073" y="15527"/>
                    </a:cubicBezTo>
                    <a:cubicBezTo>
                      <a:pt x="2024" y="11478"/>
                      <a:pt x="0" y="6171"/>
                      <a:pt x="0" y="864"/>
                    </a:cubicBezTo>
                    <a:lnTo>
                      <a:pt x="39" y="51"/>
                    </a:lnTo>
                    <a:lnTo>
                      <a:pt x="28" y="40"/>
                    </a:lnTo>
                    <a:lnTo>
                      <a:pt x="39" y="39"/>
                    </a:lnTo>
                    <a:lnTo>
                      <a:pt x="40" y="28"/>
                    </a:lnTo>
                    <a:lnTo>
                      <a:pt x="51" y="39"/>
                    </a:lnTo>
                    <a:lnTo>
                      <a:pt x="864" y="0"/>
                    </a:lnTo>
                    <a:cubicBezTo>
                      <a:pt x="6171" y="0"/>
                      <a:pt x="11478" y="2024"/>
                      <a:pt x="15527" y="6073"/>
                    </a:cubicBezTo>
                    <a:cubicBezTo>
                      <a:pt x="19576" y="10122"/>
                      <a:pt x="21600" y="15429"/>
                      <a:pt x="21600" y="20736"/>
                    </a:cubicBezTo>
                    <a:lnTo>
                      <a:pt x="21561" y="21549"/>
                    </a:lnTo>
                    <a:lnTo>
                      <a:pt x="21572" y="21560"/>
                    </a:lnTo>
                    <a:lnTo>
                      <a:pt x="21561" y="21561"/>
                    </a:lnTo>
                    <a:lnTo>
                      <a:pt x="21560" y="21572"/>
                    </a:lnTo>
                    <a:lnTo>
                      <a:pt x="21549" y="21561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44" name="Group 44"/>
              <p:cNvGrpSpPr/>
              <p:nvPr/>
            </p:nvGrpSpPr>
            <p:grpSpPr>
              <a:xfrm>
                <a:off x="324046" y="0"/>
                <a:ext cx="636396" cy="900213"/>
                <a:chOff x="0" y="0"/>
                <a:chExt cx="636395" cy="900212"/>
              </a:xfrm>
            </p:grpSpPr>
            <p:sp>
              <p:nvSpPr>
                <p:cNvPr id="42" name="Shape 42"/>
                <p:cNvSpPr/>
                <p:nvPr/>
              </p:nvSpPr>
              <p:spPr>
                <a:xfrm flipV="1">
                  <a:off x="5002" y="212"/>
                  <a:ext cx="1" cy="900001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3" name="Shape 43"/>
                <p:cNvSpPr/>
                <p:nvPr/>
              </p:nvSpPr>
              <p:spPr>
                <a:xfrm flipH="1" flipV="1">
                  <a:off x="0" y="-1"/>
                  <a:ext cx="636396" cy="636397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</p:grpSp>
      <p:grpSp>
        <p:nvGrpSpPr>
          <p:cNvPr id="49" name="Group 49"/>
          <p:cNvGrpSpPr/>
          <p:nvPr/>
        </p:nvGrpSpPr>
        <p:grpSpPr>
          <a:xfrm>
            <a:off x="1437136" y="649304"/>
            <a:ext cx="388542" cy="388542"/>
            <a:chOff x="0" y="0"/>
            <a:chExt cx="388541" cy="388541"/>
          </a:xfrm>
        </p:grpSpPr>
        <p:sp>
          <p:nvSpPr>
            <p:cNvPr id="47" name="Shape 47"/>
            <p:cNvSpPr/>
            <p:nvPr/>
          </p:nvSpPr>
          <p:spPr>
            <a:xfrm rot="10800000">
              <a:off x="48124" y="48124"/>
              <a:ext cx="340417" cy="340417"/>
            </a:xfrm>
            <a:prstGeom prst="ellipse">
              <a:avLst/>
            </a:prstGeom>
            <a:solidFill>
              <a:srgbClr val="E388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8" name="Shape 48"/>
            <p:cNvSpPr/>
            <p:nvPr/>
          </p:nvSpPr>
          <p:spPr>
            <a:xfrm>
              <a:off x="-1" y="-1"/>
              <a:ext cx="340417" cy="340417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50" name="Shape 50"/>
          <p:cNvSpPr/>
          <p:nvPr/>
        </p:nvSpPr>
        <p:spPr>
          <a:xfrm>
            <a:off x="6095364" y="3159636"/>
            <a:ext cx="1" cy="54000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xfrm>
            <a:off x="1079500" y="1011237"/>
            <a:ext cx="10026650" cy="655638"/>
          </a:xfrm>
          <a:prstGeom prst="rect">
            <a:avLst/>
          </a:prstGeom>
        </p:spPr>
        <p:txBody>
          <a:bodyPr anchor="t"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59" name="Shape 59"/>
          <p:cNvSpPr/>
          <p:nvPr>
            <p:ph type="body" sz="half" idx="1"/>
          </p:nvPr>
        </p:nvSpPr>
        <p:spPr>
          <a:xfrm>
            <a:off x="1085850" y="1790700"/>
            <a:ext cx="4740150" cy="397827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hape 6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xfrm>
            <a:off x="1079500" y="1011237"/>
            <a:ext cx="10026650" cy="655638"/>
          </a:xfrm>
          <a:prstGeom prst="rect">
            <a:avLst/>
          </a:prstGeom>
        </p:spPr>
        <p:txBody>
          <a:bodyPr anchor="t"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68" name="Shape 68"/>
          <p:cNvSpPr/>
          <p:nvPr>
            <p:ph type="body" sz="quarter" idx="1"/>
          </p:nvPr>
        </p:nvSpPr>
        <p:spPr>
          <a:xfrm>
            <a:off x="1079500" y="1854200"/>
            <a:ext cx="4741201" cy="553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cap="all" spc="300" sz="1800">
                <a:solidFill>
                  <a:srgbClr val="FFFFFF">
                    <a:alpha val="80000"/>
                  </a:srgbClr>
                </a:solidFill>
              </a:defRPr>
            </a:lvl1pPr>
            <a:lvl2pPr indent="457200">
              <a:lnSpc>
                <a:spcPct val="100000"/>
              </a:lnSpc>
              <a:buClrTx/>
              <a:buFontTx/>
              <a:defRPr cap="all" spc="300" sz="1800">
                <a:solidFill>
                  <a:srgbClr val="FFFFFF">
                    <a:alpha val="80000"/>
                  </a:srgbClr>
                </a:solidFill>
              </a:defRPr>
            </a:lvl2pPr>
            <a:lvl3pPr marL="0" indent="914400">
              <a:lnSpc>
                <a:spcPct val="100000"/>
              </a:lnSpc>
              <a:buClrTx/>
              <a:buSzTx/>
              <a:buFontTx/>
              <a:buNone/>
              <a:defRPr cap="all" spc="300" sz="1800">
                <a:solidFill>
                  <a:srgbClr val="FFFFFF">
                    <a:alpha val="80000"/>
                  </a:srgbClr>
                </a:solidFill>
              </a:defRPr>
            </a:lvl3pPr>
            <a:lvl4pPr indent="1371600">
              <a:lnSpc>
                <a:spcPct val="100000"/>
              </a:lnSpc>
              <a:buClrTx/>
              <a:buFontTx/>
              <a:defRPr cap="all" spc="300" sz="1800">
                <a:solidFill>
                  <a:srgbClr val="FFFFFF">
                    <a:alpha val="80000"/>
                  </a:srgbClr>
                </a:solidFill>
              </a:defRPr>
            </a:lvl4pPr>
            <a:lvl5pPr marL="0" indent="1828800">
              <a:lnSpc>
                <a:spcPct val="100000"/>
              </a:lnSpc>
              <a:buClrTx/>
              <a:buSzTx/>
              <a:buFontTx/>
              <a:buNone/>
              <a:defRPr cap="all" spc="300" sz="1800">
                <a:solidFill>
                  <a:srgbClr val="FFFFFF">
                    <a:alpha val="80000"/>
                  </a:srgb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/>
          <p:nvPr>
            <p:ph type="body" sz="quarter" idx="13"/>
          </p:nvPr>
        </p:nvSpPr>
        <p:spPr>
          <a:xfrm>
            <a:off x="6364949" y="1854200"/>
            <a:ext cx="4741201" cy="55399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ClrTx/>
              <a:buSzTx/>
              <a:buFontTx/>
              <a:buNone/>
              <a:defRPr cap="all" spc="300" sz="1800">
                <a:solidFill>
                  <a:srgbClr val="FFFFFF">
                    <a:alpha val="80000"/>
                  </a:srgbClr>
                </a:solidFill>
              </a:defRPr>
            </a:pPr>
          </a:p>
        </p:txBody>
      </p:sp>
      <p:sp>
        <p:nvSpPr>
          <p:cNvPr id="70" name="Shape 7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8" name="Shape 7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xfrm>
            <a:off x="1071606" y="1011237"/>
            <a:ext cx="3906001" cy="1292401"/>
          </a:xfrm>
          <a:prstGeom prst="rect">
            <a:avLst/>
          </a:prstGeom>
        </p:spPr>
        <p:txBody>
          <a:bodyPr anchor="t"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93" name="Shape 93"/>
          <p:cNvSpPr/>
          <p:nvPr>
            <p:ph type="body" sz="half" idx="1"/>
          </p:nvPr>
        </p:nvSpPr>
        <p:spPr>
          <a:xfrm>
            <a:off x="5537200" y="955229"/>
            <a:ext cx="5583193" cy="4813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4800"/>
            </a:lvl1pPr>
            <a:lvl2pPr indent="0">
              <a:lnSpc>
                <a:spcPct val="100000"/>
              </a:lnSpc>
              <a:buClrTx/>
              <a:buFontTx/>
              <a:defRPr sz="4800"/>
            </a:lvl2pPr>
            <a:lvl3pPr marL="0" indent="0">
              <a:lnSpc>
                <a:spcPct val="100000"/>
              </a:lnSpc>
              <a:buClrTx/>
              <a:buSzTx/>
              <a:buFontTx/>
              <a:buNone/>
              <a:defRPr sz="4800"/>
            </a:lvl3pPr>
            <a:lvl4pPr indent="0">
              <a:lnSpc>
                <a:spcPct val="100000"/>
              </a:lnSpc>
              <a:buClrTx/>
              <a:buFontTx/>
              <a:defRPr sz="4800"/>
            </a:lvl4pPr>
            <a:lvl5pPr marL="863999" indent="-863999">
              <a:lnSpc>
                <a:spcPct val="100000"/>
              </a:lnSpc>
              <a:buClrTx/>
              <a:buFontTx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/>
          <p:nvPr>
            <p:ph type="body" sz="quarter" idx="13"/>
          </p:nvPr>
        </p:nvSpPr>
        <p:spPr>
          <a:xfrm>
            <a:off x="1079498" y="2663999"/>
            <a:ext cx="3906001" cy="3106802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title"/>
          </p:nvPr>
        </p:nvSpPr>
        <p:spPr>
          <a:xfrm>
            <a:off x="1079500" y="1011237"/>
            <a:ext cx="3905251" cy="1292663"/>
          </a:xfrm>
          <a:prstGeom prst="rect">
            <a:avLst/>
          </a:prstGeom>
        </p:spPr>
        <p:txBody>
          <a:bodyPr anchor="t"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103" name="Shape 103"/>
          <p:cNvSpPr/>
          <p:nvPr>
            <p:ph type="pic" idx="13"/>
          </p:nvPr>
        </p:nvSpPr>
        <p:spPr>
          <a:xfrm>
            <a:off x="5537200" y="531812"/>
            <a:ext cx="6113813" cy="57848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4" name="Shape 104"/>
          <p:cNvSpPr/>
          <p:nvPr>
            <p:ph type="body" sz="quarter" idx="1"/>
          </p:nvPr>
        </p:nvSpPr>
        <p:spPr>
          <a:xfrm>
            <a:off x="1079500" y="2663825"/>
            <a:ext cx="3905250" cy="310515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indent="457200">
              <a:buClrTx/>
              <a:buFontTx/>
            </a:lvl2pPr>
            <a:lvl3pPr marL="0" indent="914400">
              <a:buClrTx/>
              <a:buSzTx/>
              <a:buFontTx/>
              <a:buNone/>
            </a:lvl3pPr>
            <a:lvl4pPr indent="1371600">
              <a:buClrTx/>
              <a:buFontTx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" name="Shape 10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4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079500" y="1079500"/>
            <a:ext cx="10026650" cy="4689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420849" y="6510465"/>
            <a:ext cx="230164" cy="152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normAutofit fontScale="100000" lnSpcReduction="0"/>
          </a:bodyPr>
          <a:lstStyle>
            <a:lvl1pPr algn="r">
              <a:defRPr cap="all" spc="300" sz="1000"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400" strike="noStrike" sz="2800" u="none">
          <a:ln>
            <a:noFill/>
          </a:ln>
          <a:solidFill>
            <a:srgbClr val="FFFFFF"/>
          </a:solidFill>
          <a:uFillTx/>
          <a:latin typeface="Rockwell Nova Light"/>
          <a:ea typeface="Rockwell Nova Light"/>
          <a:cs typeface="Rockwell Nova Light"/>
          <a:sym typeface="Rockwell Nova Ligh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400" strike="noStrike" sz="2800" u="none">
          <a:ln>
            <a:noFill/>
          </a:ln>
          <a:solidFill>
            <a:srgbClr val="FFFFFF"/>
          </a:solidFill>
          <a:uFillTx/>
          <a:latin typeface="Rockwell Nova Light"/>
          <a:ea typeface="Rockwell Nova Light"/>
          <a:cs typeface="Rockwell Nova Light"/>
          <a:sym typeface="Rockwell Nova Ligh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400" strike="noStrike" sz="2800" u="none">
          <a:ln>
            <a:noFill/>
          </a:ln>
          <a:solidFill>
            <a:srgbClr val="FFFFFF"/>
          </a:solidFill>
          <a:uFillTx/>
          <a:latin typeface="Rockwell Nova Light"/>
          <a:ea typeface="Rockwell Nova Light"/>
          <a:cs typeface="Rockwell Nova Light"/>
          <a:sym typeface="Rockwell Nova Ligh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400" strike="noStrike" sz="2800" u="none">
          <a:ln>
            <a:noFill/>
          </a:ln>
          <a:solidFill>
            <a:srgbClr val="FFFFFF"/>
          </a:solidFill>
          <a:uFillTx/>
          <a:latin typeface="Rockwell Nova Light"/>
          <a:ea typeface="Rockwell Nova Light"/>
          <a:cs typeface="Rockwell Nova Light"/>
          <a:sym typeface="Rockwell Nova Ligh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400" strike="noStrike" sz="2800" u="none">
          <a:ln>
            <a:noFill/>
          </a:ln>
          <a:solidFill>
            <a:srgbClr val="FFFFFF"/>
          </a:solidFill>
          <a:uFillTx/>
          <a:latin typeface="Rockwell Nova Light"/>
          <a:ea typeface="Rockwell Nova Light"/>
          <a:cs typeface="Rockwell Nova Light"/>
          <a:sym typeface="Rockwell Nova Ligh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400" strike="noStrike" sz="2800" u="none">
          <a:ln>
            <a:noFill/>
          </a:ln>
          <a:solidFill>
            <a:srgbClr val="FFFFFF"/>
          </a:solidFill>
          <a:uFillTx/>
          <a:latin typeface="Rockwell Nova Light"/>
          <a:ea typeface="Rockwell Nova Light"/>
          <a:cs typeface="Rockwell Nova Light"/>
          <a:sym typeface="Rockwell Nova Ligh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400" strike="noStrike" sz="2800" u="none">
          <a:ln>
            <a:noFill/>
          </a:ln>
          <a:solidFill>
            <a:srgbClr val="FFFFFF"/>
          </a:solidFill>
          <a:uFillTx/>
          <a:latin typeface="Rockwell Nova Light"/>
          <a:ea typeface="Rockwell Nova Light"/>
          <a:cs typeface="Rockwell Nova Light"/>
          <a:sym typeface="Rockwell Nova Ligh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400" strike="noStrike" sz="2800" u="none">
          <a:ln>
            <a:noFill/>
          </a:ln>
          <a:solidFill>
            <a:srgbClr val="FFFFFF"/>
          </a:solidFill>
          <a:uFillTx/>
          <a:latin typeface="Rockwell Nova Light"/>
          <a:ea typeface="Rockwell Nova Light"/>
          <a:cs typeface="Rockwell Nova Light"/>
          <a:sym typeface="Rockwell Nova Ligh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400" strike="noStrike" sz="2800" u="none">
          <a:ln>
            <a:noFill/>
          </a:ln>
          <a:solidFill>
            <a:srgbClr val="FFFFFF"/>
          </a:solidFill>
          <a:uFillTx/>
          <a:latin typeface="Rockwell Nova Light"/>
          <a:ea typeface="Rockwell Nova Light"/>
          <a:cs typeface="Rockwell Nova Light"/>
          <a:sym typeface="Rockwell Nova Light"/>
        </a:defRPr>
      </a:lvl9pPr>
    </p:titleStyle>
    <p:bodyStyle>
      <a:lvl1pPr marL="360000" marR="0" indent="-360000" algn="l" defTabSz="914400" rtl="0" latinLnBrk="0">
        <a:lnSpc>
          <a:spcPct val="125000"/>
        </a:lnSpc>
        <a:spcBef>
          <a:spcPts val="1000"/>
        </a:spcBef>
        <a:spcAft>
          <a:spcPts val="0"/>
        </a:spcAft>
        <a:buClr>
          <a:srgbClr val="E388E7"/>
        </a:buClr>
        <a:buSzPct val="100000"/>
        <a:buFont typeface="Wingdings"/>
        <a:buChar char="·"/>
        <a:tabLst/>
        <a:defRPr b="0" baseline="0" cap="none" i="0" spc="0" strike="noStrike" sz="2000" u="none">
          <a:ln>
            <a:noFill/>
          </a:ln>
          <a:solidFill>
            <a:srgbClr val="FFFFFF">
              <a:alpha val="70000"/>
            </a:srgbClr>
          </a:solidFill>
          <a:uFillTx/>
          <a:latin typeface="+mj-lt"/>
          <a:ea typeface="+mj-ea"/>
          <a:cs typeface="+mj-cs"/>
          <a:sym typeface="Avenir Next LT Pro Light"/>
        </a:defRPr>
      </a:lvl1pPr>
      <a:lvl2pPr marL="0" marR="0" indent="359999" algn="l" defTabSz="914400" rtl="0" latinLnBrk="0">
        <a:lnSpc>
          <a:spcPct val="125000"/>
        </a:lnSpc>
        <a:spcBef>
          <a:spcPts val="1000"/>
        </a:spcBef>
        <a:spcAft>
          <a:spcPts val="0"/>
        </a:spcAft>
        <a:buClr>
          <a:srgbClr val="E388E7"/>
        </a:buClr>
        <a:buSzTx/>
        <a:buFont typeface="Wingdings"/>
        <a:buNone/>
        <a:tabLst/>
        <a:defRPr b="0" baseline="0" cap="none" i="0" spc="0" strike="noStrike" sz="2000" u="none">
          <a:ln>
            <a:noFill/>
          </a:ln>
          <a:solidFill>
            <a:srgbClr val="FFFFFF">
              <a:alpha val="70000"/>
            </a:srgbClr>
          </a:solidFill>
          <a:uFillTx/>
          <a:latin typeface="+mj-lt"/>
          <a:ea typeface="+mj-ea"/>
          <a:cs typeface="+mj-cs"/>
          <a:sym typeface="Avenir Next LT Pro Light"/>
        </a:defRPr>
      </a:lvl2pPr>
      <a:lvl3pPr marL="1079999" marR="0" indent="-360000" algn="l" defTabSz="914400" rtl="0" latinLnBrk="0">
        <a:lnSpc>
          <a:spcPct val="125000"/>
        </a:lnSpc>
        <a:spcBef>
          <a:spcPts val="1000"/>
        </a:spcBef>
        <a:spcAft>
          <a:spcPts val="0"/>
        </a:spcAft>
        <a:buClr>
          <a:srgbClr val="E388E7"/>
        </a:buClr>
        <a:buSzPct val="100000"/>
        <a:buFont typeface="Wingdings"/>
        <a:buChar char="·"/>
        <a:tabLst/>
        <a:defRPr b="0" baseline="0" cap="none" i="0" spc="0" strike="noStrike" sz="2000" u="none">
          <a:ln>
            <a:noFill/>
          </a:ln>
          <a:solidFill>
            <a:srgbClr val="FFFFFF">
              <a:alpha val="70000"/>
            </a:srgbClr>
          </a:solidFill>
          <a:uFillTx/>
          <a:latin typeface="+mj-lt"/>
          <a:ea typeface="+mj-ea"/>
          <a:cs typeface="+mj-cs"/>
          <a:sym typeface="Avenir Next LT Pro Light"/>
        </a:defRPr>
      </a:lvl3pPr>
      <a:lvl4pPr marL="0" marR="0" indent="1079999" algn="l" defTabSz="914400" rtl="0" latinLnBrk="0">
        <a:lnSpc>
          <a:spcPct val="125000"/>
        </a:lnSpc>
        <a:spcBef>
          <a:spcPts val="1000"/>
        </a:spcBef>
        <a:spcAft>
          <a:spcPts val="0"/>
        </a:spcAft>
        <a:buClr>
          <a:srgbClr val="E388E7"/>
        </a:buClr>
        <a:buSzTx/>
        <a:buFont typeface="Wingdings"/>
        <a:buNone/>
        <a:tabLst/>
        <a:defRPr b="0" baseline="0" cap="none" i="0" spc="0" strike="noStrike" sz="2000" u="none">
          <a:ln>
            <a:noFill/>
          </a:ln>
          <a:solidFill>
            <a:srgbClr val="FFFFFF">
              <a:alpha val="70000"/>
            </a:srgbClr>
          </a:solidFill>
          <a:uFillTx/>
          <a:latin typeface="+mj-lt"/>
          <a:ea typeface="+mj-ea"/>
          <a:cs typeface="+mj-cs"/>
          <a:sym typeface="Avenir Next LT Pro Light"/>
        </a:defRPr>
      </a:lvl4pPr>
      <a:lvl5pPr marL="1800000" marR="0" indent="-360000" algn="l" defTabSz="914400" rtl="0" latinLnBrk="0">
        <a:lnSpc>
          <a:spcPct val="125000"/>
        </a:lnSpc>
        <a:spcBef>
          <a:spcPts val="1000"/>
        </a:spcBef>
        <a:spcAft>
          <a:spcPts val="0"/>
        </a:spcAft>
        <a:buClr>
          <a:srgbClr val="E388E7"/>
        </a:buClr>
        <a:buSzPct val="100000"/>
        <a:buFont typeface="Wingdings"/>
        <a:buChar char="·"/>
        <a:tabLst/>
        <a:defRPr b="0" baseline="0" cap="none" i="0" spc="0" strike="noStrike" sz="2000" u="none">
          <a:ln>
            <a:noFill/>
          </a:ln>
          <a:solidFill>
            <a:srgbClr val="FFFFFF">
              <a:alpha val="70000"/>
            </a:srgbClr>
          </a:solidFill>
          <a:uFillTx/>
          <a:latin typeface="+mj-lt"/>
          <a:ea typeface="+mj-ea"/>
          <a:cs typeface="+mj-cs"/>
          <a:sym typeface="Avenir Next LT Pro Light"/>
        </a:defRPr>
      </a:lvl5pPr>
      <a:lvl6pPr marL="2540000" marR="0" indent="-254000" algn="l" defTabSz="914400" rtl="0" latinLnBrk="0">
        <a:lnSpc>
          <a:spcPct val="125000"/>
        </a:lnSpc>
        <a:spcBef>
          <a:spcPts val="1000"/>
        </a:spcBef>
        <a:spcAft>
          <a:spcPts val="0"/>
        </a:spcAft>
        <a:buClr>
          <a:srgbClr val="E388E7"/>
        </a:buClr>
        <a:buSzPct val="100000"/>
        <a:buFont typeface="Wingdings"/>
        <a:buChar char="•"/>
        <a:tabLst/>
        <a:defRPr b="0" baseline="0" cap="none" i="0" spc="0" strike="noStrike" sz="2000" u="none">
          <a:ln>
            <a:noFill/>
          </a:ln>
          <a:solidFill>
            <a:srgbClr val="FFFFFF">
              <a:alpha val="70000"/>
            </a:srgbClr>
          </a:solidFill>
          <a:uFillTx/>
          <a:latin typeface="+mj-lt"/>
          <a:ea typeface="+mj-ea"/>
          <a:cs typeface="+mj-cs"/>
          <a:sym typeface="Avenir Next LT Pro Light"/>
        </a:defRPr>
      </a:lvl6pPr>
      <a:lvl7pPr marL="2997200" marR="0" indent="-254000" algn="l" defTabSz="914400" rtl="0" latinLnBrk="0">
        <a:lnSpc>
          <a:spcPct val="125000"/>
        </a:lnSpc>
        <a:spcBef>
          <a:spcPts val="1000"/>
        </a:spcBef>
        <a:spcAft>
          <a:spcPts val="0"/>
        </a:spcAft>
        <a:buClr>
          <a:srgbClr val="E388E7"/>
        </a:buClr>
        <a:buSzPct val="100000"/>
        <a:buFont typeface="Wingdings"/>
        <a:buChar char="•"/>
        <a:tabLst/>
        <a:defRPr b="0" baseline="0" cap="none" i="0" spc="0" strike="noStrike" sz="2000" u="none">
          <a:ln>
            <a:noFill/>
          </a:ln>
          <a:solidFill>
            <a:srgbClr val="FFFFFF">
              <a:alpha val="70000"/>
            </a:srgbClr>
          </a:solidFill>
          <a:uFillTx/>
          <a:latin typeface="+mj-lt"/>
          <a:ea typeface="+mj-ea"/>
          <a:cs typeface="+mj-cs"/>
          <a:sym typeface="Avenir Next LT Pro Light"/>
        </a:defRPr>
      </a:lvl7pPr>
      <a:lvl8pPr marL="3454400" marR="0" indent="-254000" algn="l" defTabSz="914400" rtl="0" latinLnBrk="0">
        <a:lnSpc>
          <a:spcPct val="125000"/>
        </a:lnSpc>
        <a:spcBef>
          <a:spcPts val="1000"/>
        </a:spcBef>
        <a:spcAft>
          <a:spcPts val="0"/>
        </a:spcAft>
        <a:buClr>
          <a:srgbClr val="E388E7"/>
        </a:buClr>
        <a:buSzPct val="100000"/>
        <a:buFont typeface="Wingdings"/>
        <a:buChar char="•"/>
        <a:tabLst/>
        <a:defRPr b="0" baseline="0" cap="none" i="0" spc="0" strike="noStrike" sz="2000" u="none">
          <a:ln>
            <a:noFill/>
          </a:ln>
          <a:solidFill>
            <a:srgbClr val="FFFFFF">
              <a:alpha val="70000"/>
            </a:srgbClr>
          </a:solidFill>
          <a:uFillTx/>
          <a:latin typeface="+mj-lt"/>
          <a:ea typeface="+mj-ea"/>
          <a:cs typeface="+mj-cs"/>
          <a:sym typeface="Avenir Next LT Pro Light"/>
        </a:defRPr>
      </a:lvl8pPr>
      <a:lvl9pPr marL="3911600" marR="0" indent="-254000" algn="l" defTabSz="914400" rtl="0" latinLnBrk="0">
        <a:lnSpc>
          <a:spcPct val="125000"/>
        </a:lnSpc>
        <a:spcBef>
          <a:spcPts val="1000"/>
        </a:spcBef>
        <a:spcAft>
          <a:spcPts val="0"/>
        </a:spcAft>
        <a:buClr>
          <a:srgbClr val="E388E7"/>
        </a:buClr>
        <a:buSzPct val="100000"/>
        <a:buFont typeface="Wingdings"/>
        <a:buChar char="•"/>
        <a:tabLst/>
        <a:defRPr b="0" baseline="0" cap="none" i="0" spc="0" strike="noStrike" sz="2000" u="none">
          <a:ln>
            <a:noFill/>
          </a:ln>
          <a:solidFill>
            <a:srgbClr val="FFFFFF">
              <a:alpha val="70000"/>
            </a:srgbClr>
          </a:solidFill>
          <a:uFillTx/>
          <a:latin typeface="+mj-lt"/>
          <a:ea typeface="+mj-ea"/>
          <a:cs typeface="+mj-cs"/>
          <a:sym typeface="Avenir Next LT Pro Ligh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0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 LT Pro Ligh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0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 LT Pro Ligh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0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 LT Pro Ligh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0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 LT Pro Ligh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0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 LT Pro Light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0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 LT Pro Light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0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 LT Pro Light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0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 LT Pro Light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0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 LT Pro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13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Relationship Id="rId3" Type="http://schemas.openxmlformats.org/officeDocument/2006/relationships/image" Target="../media/image17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mailto:KELLY.EWING@WCS.AC.UK" TargetMode="External"/><Relationship Id="rId3" Type="http://schemas.openxmlformats.org/officeDocument/2006/relationships/image" Target="../media/image18.jpeg"/><Relationship Id="rId4" Type="http://schemas.openxmlformats.org/officeDocument/2006/relationships/image" Target="../media/image19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://www.Apprenticeship.scot" TargetMode="Externa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://www.Apprenticeship.scot" TargetMode="Externa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://www.Apprenticeship.scot" TargetMode="Externa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jpeg"/><Relationship Id="rId3" Type="http://schemas.openxmlformats.org/officeDocument/2006/relationships/hyperlink" Target="http://www.Apprenticeship.scot" TargetMode="External"/><Relationship Id="rId4" Type="http://schemas.openxmlformats.org/officeDocument/2006/relationships/hyperlink" Target="https://www.westcollegescotland.ac.uk/courses/foundation-apprenticeship/" TargetMode="External"/><Relationship Id="rId5" Type="http://schemas.openxmlformats.org/officeDocument/2006/relationships/hyperlink" Target="https://careerfinder.ucas.com/jobs/" TargetMode="External"/><Relationship Id="rId6" Type="http://schemas.openxmlformats.org/officeDocument/2006/relationships/hyperlink" Target="https://sites.google.com/re.glow.scot/myfuturepathwayren/home" TargetMode="External"/><Relationship Id="rId7" Type="http://schemas.openxmlformats.org/officeDocument/2006/relationships/hyperlink" Target="https://www.myworldofwork.co.uk/" TargetMode="External"/><Relationship Id="rId8" Type="http://schemas.openxmlformats.org/officeDocument/2006/relationships/hyperlink" Target="https://www.skillsdevelopmentscotland.co.uk/?gclid=EAIaIQobChMIo-qz6N2A7wIViuvtCh1reQ41EAAYASAAEgKA8fD_BwE" TargetMode="External"/><Relationship Id="rId9" Type="http://schemas.openxmlformats.org/officeDocument/2006/relationships/hyperlink" Target="https://careerready.org.uk/scotland/" TargetMode="External"/><Relationship Id="rId10" Type="http://schemas.openxmlformats.org/officeDocument/2006/relationships/hyperlink" Target="https://investinrenfrewshire.com/" TargetMode="External"/><Relationship Id="rId11" Type="http://schemas.openxmlformats.org/officeDocument/2006/relationships/hyperlink" Target="https://www.dywwest.co.uk/Home" TargetMode="Externa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mailto:johnstonehighenquiries@renfrewshire.gov.uk" TargetMode="External"/><Relationship Id="rId3" Type="http://schemas.openxmlformats.org/officeDocument/2006/relationships/image" Target="../media/image2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Relationship Id="rId3" Type="http://schemas.openxmlformats.org/officeDocument/2006/relationships/image" Target="../media/image4.png"/><Relationship Id="rId4" Type="http://schemas.openxmlformats.org/officeDocument/2006/relationships/image" Target="../media/image11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2" name="Shape 252"/>
          <p:cNvSpPr/>
          <p:nvPr>
            <p:ph type="ctrTitle"/>
          </p:nvPr>
        </p:nvSpPr>
        <p:spPr>
          <a:xfrm>
            <a:off x="1079509" y="531814"/>
            <a:ext cx="4457691" cy="1720851"/>
          </a:xfrm>
          <a:prstGeom prst="rect">
            <a:avLst/>
          </a:prstGeom>
        </p:spPr>
        <p:txBody>
          <a:bodyPr anchor="ctr"/>
          <a:lstStyle>
            <a:lvl1pPr>
              <a:defRPr sz="4400">
                <a:latin typeface="Dubai Medium"/>
                <a:ea typeface="Dubai Medium"/>
                <a:cs typeface="Dubai Medium"/>
                <a:sym typeface="Dubai Medium"/>
              </a:defRPr>
            </a:lvl1pPr>
          </a:lstStyle>
          <a:p>
            <a:pPr/>
            <a:r>
              <a:t>Parental Workshop</a:t>
            </a:r>
          </a:p>
        </p:txBody>
      </p:sp>
      <p:sp>
        <p:nvSpPr>
          <p:cNvPr id="253" name="Shape 253"/>
          <p:cNvSpPr/>
          <p:nvPr>
            <p:ph type="subTitle" sz="quarter" idx="1"/>
          </p:nvPr>
        </p:nvSpPr>
        <p:spPr>
          <a:xfrm>
            <a:off x="6502400" y="950915"/>
            <a:ext cx="5003798" cy="1720851"/>
          </a:xfrm>
          <a:prstGeom prst="rect">
            <a:avLst/>
          </a:prstGeom>
        </p:spPr>
        <p:txBody>
          <a:bodyPr lIns="45719" tIns="45719" rIns="45719" bIns="45719" anchor="ctr"/>
          <a:lstStyle/>
          <a:p>
            <a:pPr defTabSz="694944">
              <a:lnSpc>
                <a:spcPct val="115000"/>
              </a:lnSpc>
              <a:spcBef>
                <a:spcPts val="700"/>
              </a:spcBef>
              <a:defRPr b="1" i="0" sz="2128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My Future</a:t>
            </a:r>
          </a:p>
          <a:p>
            <a:pPr defTabSz="694944">
              <a:lnSpc>
                <a:spcPct val="115000"/>
              </a:lnSpc>
              <a:spcBef>
                <a:spcPts val="700"/>
              </a:spcBef>
              <a:defRPr sz="2128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The role of Employability at Johnstone High School </a:t>
            </a:r>
          </a:p>
          <a:p>
            <a:pPr defTabSz="694944">
              <a:lnSpc>
                <a:spcPct val="115000"/>
              </a:lnSpc>
              <a:spcBef>
                <a:spcPts val="700"/>
              </a:spcBef>
              <a:defRPr sz="2128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Amanda Carlin</a:t>
            </a:r>
          </a:p>
        </p:txBody>
      </p:sp>
      <p:sp>
        <p:nvSpPr>
          <p:cNvPr id="254" name="Shape 254"/>
          <p:cNvSpPr/>
          <p:nvPr/>
        </p:nvSpPr>
        <p:spPr>
          <a:xfrm>
            <a:off x="6096634" y="1122873"/>
            <a:ext cx="1" cy="54000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55" name="image1.png" descr="Logo&#10;&#10;Description automatically generated"/>
          <p:cNvPicPr>
            <a:picLocks noChangeAspect="1"/>
          </p:cNvPicPr>
          <p:nvPr/>
        </p:nvPicPr>
        <p:blipFill>
          <a:blip r:embed="rId2">
            <a:extLst/>
          </a:blip>
          <a:srcRect l="0" t="22093" r="0" b="38953"/>
          <a:stretch>
            <a:fillRect/>
          </a:stretch>
        </p:blipFill>
        <p:spPr>
          <a:xfrm>
            <a:off x="6293436" y="3156115"/>
            <a:ext cx="5421601" cy="11879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image2.png" descr="Door Open outl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5415" y="2383126"/>
            <a:ext cx="3474000" cy="3474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/>
        </p:nvSpPr>
        <p:spPr>
          <a:xfrm>
            <a:off x="1855116" y="679320"/>
            <a:ext cx="8490213" cy="250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610956">
              <a:defRPr sz="3200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The challenge that Teachers face, is the balance between educational attainment and positive destinations.</a:t>
            </a:r>
            <a:endParaRPr sz="2400"/>
          </a:p>
          <a:p>
            <a:pPr algn="ctr" defTabSz="610956">
              <a:defRPr sz="3200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</a:p>
          <a:p>
            <a:pPr algn="ctr" defTabSz="610956">
              <a:defRPr b="1" i="1" sz="3200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Is one more important than the other?</a:t>
            </a:r>
          </a:p>
        </p:txBody>
      </p:sp>
      <p:pic>
        <p:nvPicPr>
          <p:cNvPr id="322" name="image22.jpg" descr="Diagram&#10;&#10;Description automatically generate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00425" y="3961003"/>
            <a:ext cx="5400675" cy="2622167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Shape 323"/>
          <p:cNvSpPr/>
          <p:nvPr/>
        </p:nvSpPr>
        <p:spPr>
          <a:xfrm>
            <a:off x="3623035" y="4060444"/>
            <a:ext cx="171567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610956">
              <a:defRPr sz="2400">
                <a:solidFill>
                  <a:srgbClr val="FF0000"/>
                </a:solidFill>
              </a:defRPr>
            </a:lvl1pPr>
          </a:lstStyle>
          <a:p>
            <a:pPr/>
            <a:r>
              <a:t>Education</a:t>
            </a:r>
          </a:p>
        </p:txBody>
      </p:sp>
      <p:sp>
        <p:nvSpPr>
          <p:cNvPr id="324" name="Shape 324"/>
          <p:cNvSpPr/>
          <p:nvPr/>
        </p:nvSpPr>
        <p:spPr>
          <a:xfrm>
            <a:off x="6841601" y="4060442"/>
            <a:ext cx="196332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610956">
              <a:defRPr sz="2400">
                <a:solidFill>
                  <a:srgbClr val="00B050"/>
                </a:solidFill>
              </a:defRPr>
            </a:lvl1pPr>
          </a:lstStyle>
          <a:p>
            <a:pPr/>
            <a:r>
              <a:t>Destination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7" name="Shape 327"/>
          <p:cNvSpPr/>
          <p:nvPr>
            <p:ph type="title"/>
          </p:nvPr>
        </p:nvSpPr>
        <p:spPr>
          <a:xfrm>
            <a:off x="1079999" y="1011236"/>
            <a:ext cx="4426783" cy="1292663"/>
          </a:xfrm>
          <a:prstGeom prst="rect">
            <a:avLst/>
          </a:prstGeom>
        </p:spPr>
        <p:txBody>
          <a:bodyPr/>
          <a:lstStyle>
            <a:lvl1pPr>
              <a:defRPr>
                <a:latin typeface="Dubai Medium"/>
                <a:ea typeface="Dubai Medium"/>
                <a:cs typeface="Dubai Medium"/>
                <a:sym typeface="Dubai Medium"/>
              </a:defRPr>
            </a:lvl1pPr>
          </a:lstStyle>
          <a:p>
            <a:pPr/>
            <a:r>
              <a:t>Role of Employability at Johnstone High</a:t>
            </a:r>
          </a:p>
        </p:txBody>
      </p:sp>
      <p:pic>
        <p:nvPicPr>
          <p:cNvPr id="328" name="image23.png" descr="Open hand with plant with solid fil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499" y="3682012"/>
            <a:ext cx="2088001" cy="208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image25.jpg" descr="A picture containing text, people, group&#10;&#10;Description automatically generate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37999" y="3910112"/>
            <a:ext cx="2088001" cy="1859900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Shape 330"/>
          <p:cNvSpPr/>
          <p:nvPr/>
        </p:nvSpPr>
        <p:spPr>
          <a:xfrm>
            <a:off x="6035842" y="375817"/>
            <a:ext cx="6086407" cy="5318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defRPr sz="1700">
                <a:solidFill>
                  <a:srgbClr val="FFFFFF">
                    <a:alpha val="70000"/>
                  </a:srgbClr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T</a:t>
            </a:r>
            <a:r>
              <a:rPr sz="2000"/>
              <a:t>o offer support to young people who are facing barriers to employability.</a:t>
            </a:r>
            <a:endParaRPr sz="2000"/>
          </a:p>
          <a:p>
            <a:pPr>
              <a:lnSpc>
                <a:spcPct val="115000"/>
              </a:lnSpc>
              <a:spcBef>
                <a:spcPts val="600"/>
              </a:spcBef>
              <a:defRPr sz="2000">
                <a:solidFill>
                  <a:srgbClr val="FFFFFF">
                    <a:alpha val="70000"/>
                  </a:srgbClr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</a:p>
          <a:p>
            <a:pPr>
              <a:lnSpc>
                <a:spcPct val="115000"/>
              </a:lnSpc>
              <a:spcBef>
                <a:spcPts val="600"/>
              </a:spcBef>
              <a:defRPr sz="2000">
                <a:solidFill>
                  <a:srgbClr val="FFFFFF">
                    <a:alpha val="70000"/>
                  </a:srgbClr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To work with Pastoral Care, Careers Advisor and Education Department to offer the support and opportunities needed for a young person  to move into a positive destination when they leave school.</a:t>
            </a:r>
          </a:p>
          <a:p>
            <a:pPr>
              <a:lnSpc>
                <a:spcPct val="115000"/>
              </a:lnSpc>
              <a:spcBef>
                <a:spcPts val="600"/>
              </a:spcBef>
              <a:defRPr sz="2000">
                <a:solidFill>
                  <a:srgbClr val="FFFFFF">
                    <a:alpha val="70000"/>
                  </a:srgbClr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</a:p>
          <a:p>
            <a:pPr>
              <a:lnSpc>
                <a:spcPct val="115000"/>
              </a:lnSpc>
              <a:spcBef>
                <a:spcPts val="600"/>
              </a:spcBef>
              <a:defRPr sz="2000">
                <a:solidFill>
                  <a:srgbClr val="FFFFFF">
                    <a:alpha val="70000"/>
                  </a:srgbClr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To support Teacher's to deliver the Career Education Standards and highlight subject specific career opportunities. </a:t>
            </a:r>
          </a:p>
          <a:p>
            <a:pPr>
              <a:lnSpc>
                <a:spcPct val="115000"/>
              </a:lnSpc>
              <a:spcBef>
                <a:spcPts val="600"/>
              </a:spcBef>
              <a:defRPr sz="2000">
                <a:solidFill>
                  <a:srgbClr val="FFFFFF">
                    <a:alpha val="70000"/>
                  </a:srgbClr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</a:p>
          <a:p>
            <a:pPr>
              <a:lnSpc>
                <a:spcPct val="115000"/>
              </a:lnSpc>
              <a:spcBef>
                <a:spcPts val="600"/>
              </a:spcBef>
              <a:defRPr sz="2000">
                <a:solidFill>
                  <a:srgbClr val="FFFFFF">
                    <a:alpha val="70000"/>
                  </a:srgbClr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To work with partners to provide increased opportunities for young people 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3" name="Shape 333"/>
          <p:cNvSpPr/>
          <p:nvPr>
            <p:ph type="title"/>
          </p:nvPr>
        </p:nvSpPr>
        <p:spPr>
          <a:xfrm>
            <a:off x="1079999" y="540032"/>
            <a:ext cx="4426783" cy="1331605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latin typeface="Dubai Medium"/>
                <a:ea typeface="Dubai Medium"/>
                <a:cs typeface="Dubai Medium"/>
                <a:sym typeface="Dubai Medium"/>
              </a:defRPr>
            </a:lvl1pPr>
          </a:lstStyle>
          <a:p>
            <a:pPr/>
            <a:r>
              <a:t>Partners</a:t>
            </a:r>
          </a:p>
        </p:txBody>
      </p:sp>
      <p:sp>
        <p:nvSpPr>
          <p:cNvPr id="334" name="Shape 334"/>
          <p:cNvSpPr/>
          <p:nvPr/>
        </p:nvSpPr>
        <p:spPr>
          <a:xfrm>
            <a:off x="3023391" y="2310207"/>
            <a:ext cx="540001" cy="1"/>
          </a:xfrm>
          <a:prstGeom prst="line">
            <a:avLst/>
          </a:prstGeom>
          <a:ln w="1016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5" name="Shape 335"/>
          <p:cNvSpPr/>
          <p:nvPr>
            <p:ph type="body" sz="quarter" idx="1"/>
          </p:nvPr>
        </p:nvSpPr>
        <p:spPr>
          <a:xfrm>
            <a:off x="1080000" y="2759075"/>
            <a:ext cx="4460874" cy="30099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i="1" sz="3600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lvl1pPr>
          </a:lstStyle>
          <a:p>
            <a:pPr/>
            <a:r>
              <a:t>Who do we work with to support our young people?</a:t>
            </a:r>
          </a:p>
        </p:txBody>
      </p:sp>
      <p:sp>
        <p:nvSpPr>
          <p:cNvPr id="336" name="Shape 336"/>
          <p:cNvSpPr/>
          <p:nvPr/>
        </p:nvSpPr>
        <p:spPr>
          <a:xfrm>
            <a:off x="6654793" y="0"/>
            <a:ext cx="5537207" cy="6858000"/>
          </a:xfrm>
          <a:prstGeom prst="rect">
            <a:avLst/>
          </a:prstGeom>
          <a:solidFill>
            <a:srgbClr val="000000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>
                    <a:alpha val="20000"/>
                  </a:srgbClr>
                </a:solidFill>
              </a:defRPr>
            </a:pPr>
          </a:p>
        </p:txBody>
      </p:sp>
      <p:pic>
        <p:nvPicPr>
          <p:cNvPr id="337" name="image26.jpg" descr="Graphical user interface, text, application, email&#10;&#10;Description automatically generate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50038" y="736032"/>
            <a:ext cx="2383276" cy="1352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image27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20136" y="733758"/>
            <a:ext cx="2449951" cy="1366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image28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16713" y="2594749"/>
            <a:ext cx="2383276" cy="126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image29.jpg" descr="Logo&#10;&#10;Description automatically generate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420136" y="2603699"/>
            <a:ext cx="2449951" cy="1255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image30.png" descr="Logo, company name&#10;&#10;Description automatically generated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429750" y="4457700"/>
            <a:ext cx="2438400" cy="1895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image31.png" descr="A picture containing text, businesscard, vector graphics&#10;&#10;Description automatically generated"/>
          <p:cNvPicPr>
            <a:picLocks noChangeAspect="1"/>
          </p:cNvPicPr>
          <p:nvPr/>
        </p:nvPicPr>
        <p:blipFill>
          <a:blip r:embed="rId7">
            <a:extLst/>
          </a:blip>
          <a:srcRect l="5556" t="11979" r="6943" b="3520"/>
          <a:stretch>
            <a:fillRect/>
          </a:stretch>
        </p:blipFill>
        <p:spPr>
          <a:xfrm>
            <a:off x="6772274" y="4462461"/>
            <a:ext cx="2324104" cy="18798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5" name="Shape 345"/>
          <p:cNvSpPr/>
          <p:nvPr>
            <p:ph type="title"/>
          </p:nvPr>
        </p:nvSpPr>
        <p:spPr>
          <a:xfrm>
            <a:off x="1079999" y="540032"/>
            <a:ext cx="4426783" cy="1331605"/>
          </a:xfrm>
          <a:prstGeom prst="rect">
            <a:avLst/>
          </a:prstGeom>
        </p:spPr>
        <p:txBody>
          <a:bodyPr anchor="b"/>
          <a:lstStyle>
            <a:lvl1pPr algn="ctr">
              <a:defRPr>
                <a:latin typeface="Dubai Medium"/>
                <a:ea typeface="Dubai Medium"/>
                <a:cs typeface="Dubai Medium"/>
                <a:sym typeface="Dubai Medium"/>
              </a:defRPr>
            </a:lvl1pPr>
          </a:lstStyle>
          <a:p>
            <a:pPr/>
            <a:r>
              <a:t>Employability Opportunities</a:t>
            </a:r>
          </a:p>
        </p:txBody>
      </p:sp>
      <p:sp>
        <p:nvSpPr>
          <p:cNvPr id="346" name="Shape 346"/>
          <p:cNvSpPr/>
          <p:nvPr/>
        </p:nvSpPr>
        <p:spPr>
          <a:xfrm>
            <a:off x="3023391" y="2310207"/>
            <a:ext cx="540001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7" name="Shape 347"/>
          <p:cNvSpPr/>
          <p:nvPr>
            <p:ph type="body" sz="half" idx="1"/>
          </p:nvPr>
        </p:nvSpPr>
        <p:spPr>
          <a:xfrm>
            <a:off x="22724" y="2359025"/>
            <a:ext cx="6546851" cy="3752850"/>
          </a:xfrm>
          <a:prstGeom prst="rect">
            <a:avLst/>
          </a:prstGeom>
        </p:spPr>
        <p:txBody>
          <a:bodyPr/>
          <a:lstStyle/>
          <a:p>
            <a:pPr marL="0" indent="0" algn="ctr" defTabSz="832104">
              <a:lnSpc>
                <a:spcPct val="100000"/>
              </a:lnSpc>
              <a:spcBef>
                <a:spcPts val="900"/>
              </a:spcBef>
              <a:buSzTx/>
              <a:buNone/>
              <a:defRPr sz="2002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My Future Pathway: Construction</a:t>
            </a:r>
            <a:endParaRPr sz="1274"/>
          </a:p>
          <a:p>
            <a:pPr marL="0" indent="0" algn="ctr" defTabSz="832104">
              <a:lnSpc>
                <a:spcPct val="100000"/>
              </a:lnSpc>
              <a:spcBef>
                <a:spcPts val="900"/>
              </a:spcBef>
              <a:buSzTx/>
              <a:buNone/>
              <a:defRPr sz="2912">
                <a:latin typeface="Dubai Medium"/>
                <a:ea typeface="Dubai Medium"/>
                <a:cs typeface="Dubai Medium"/>
                <a:sym typeface="Dubai Medium"/>
              </a:defRPr>
            </a:pPr>
          </a:p>
          <a:p>
            <a:pPr marL="0" indent="0" algn="ctr" defTabSz="832104">
              <a:lnSpc>
                <a:spcPct val="100000"/>
              </a:lnSpc>
              <a:spcBef>
                <a:spcPts val="900"/>
              </a:spcBef>
              <a:buSzTx/>
              <a:buNone/>
              <a:defRPr sz="2002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My Future Pathway:</a:t>
            </a:r>
            <a:endParaRPr sz="1274"/>
          </a:p>
          <a:p>
            <a:pPr marL="0" indent="0" algn="ctr" defTabSz="832104">
              <a:lnSpc>
                <a:spcPct val="100000"/>
              </a:lnSpc>
              <a:spcBef>
                <a:spcPts val="900"/>
              </a:spcBef>
              <a:buSzTx/>
              <a:buNone/>
              <a:defRPr sz="2002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Digital Manufacturing (August 2021)</a:t>
            </a:r>
            <a:endParaRPr sz="1274"/>
          </a:p>
          <a:p>
            <a:pPr marL="0" indent="0" algn="ctr" defTabSz="832104">
              <a:lnSpc>
                <a:spcPct val="100000"/>
              </a:lnSpc>
              <a:spcBef>
                <a:spcPts val="900"/>
              </a:spcBef>
              <a:buSzTx/>
              <a:buNone/>
              <a:defRPr sz="2912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</a:p>
          <a:p>
            <a:pPr marL="0" indent="0" algn="ctr" defTabSz="832104">
              <a:lnSpc>
                <a:spcPct val="100000"/>
              </a:lnSpc>
              <a:spcBef>
                <a:spcPts val="900"/>
              </a:spcBef>
              <a:buSzTx/>
              <a:buNone/>
              <a:defRPr sz="2002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TBC: Growth Sector Pathways - August 2021</a:t>
            </a:r>
            <a:endParaRPr sz="1274"/>
          </a:p>
          <a:p>
            <a:pPr marL="0" indent="0" algn="ctr" defTabSz="832104">
              <a:lnSpc>
                <a:spcPct val="100000"/>
              </a:lnSpc>
              <a:spcBef>
                <a:spcPts val="900"/>
              </a:spcBef>
              <a:buSzTx/>
              <a:buNone/>
              <a:defRPr sz="2912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</a:p>
          <a:p>
            <a:pPr marL="0" indent="0" algn="ctr" defTabSz="832104">
              <a:lnSpc>
                <a:spcPct val="100000"/>
              </a:lnSpc>
              <a:spcBef>
                <a:spcPts val="900"/>
              </a:spcBef>
              <a:buSzTx/>
              <a:buNone/>
              <a:defRPr sz="2002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Invest : Youth Guarantee 2021</a:t>
            </a:r>
          </a:p>
        </p:txBody>
      </p:sp>
      <p:pic>
        <p:nvPicPr>
          <p:cNvPr id="348" name="image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54211" y="589757"/>
            <a:ext cx="4996801" cy="2654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image29.jpg" descr="Logo&#10;&#10;Description automatically generate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54211" y="3952049"/>
            <a:ext cx="4996801" cy="1977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2" name="Shape 352"/>
          <p:cNvSpPr/>
          <p:nvPr>
            <p:ph type="title"/>
          </p:nvPr>
        </p:nvSpPr>
        <p:spPr>
          <a:xfrm>
            <a:off x="1079999" y="540032"/>
            <a:ext cx="4426783" cy="1331605"/>
          </a:xfrm>
          <a:prstGeom prst="rect">
            <a:avLst/>
          </a:prstGeom>
        </p:spPr>
        <p:txBody>
          <a:bodyPr anchor="b"/>
          <a:lstStyle>
            <a:lvl1pPr algn="ctr">
              <a:defRPr>
                <a:latin typeface="Dubai Medium"/>
                <a:ea typeface="Dubai Medium"/>
                <a:cs typeface="Dubai Medium"/>
                <a:sym typeface="Dubai Medium"/>
              </a:defRPr>
            </a:lvl1pPr>
          </a:lstStyle>
          <a:p>
            <a:pPr/>
            <a:r>
              <a:t>Employability Opportunities</a:t>
            </a:r>
          </a:p>
        </p:txBody>
      </p:sp>
      <p:sp>
        <p:nvSpPr>
          <p:cNvPr id="353" name="Shape 353"/>
          <p:cNvSpPr/>
          <p:nvPr/>
        </p:nvSpPr>
        <p:spPr>
          <a:xfrm>
            <a:off x="3023391" y="2310207"/>
            <a:ext cx="540001" cy="1"/>
          </a:xfrm>
          <a:prstGeom prst="line">
            <a:avLst/>
          </a:prstGeom>
          <a:ln w="1016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4" name="Shape 354"/>
          <p:cNvSpPr/>
          <p:nvPr>
            <p:ph type="body" sz="half" idx="1"/>
          </p:nvPr>
        </p:nvSpPr>
        <p:spPr>
          <a:xfrm>
            <a:off x="317999" y="2406650"/>
            <a:ext cx="6118226" cy="3009900"/>
          </a:xfrm>
          <a:prstGeom prst="rect">
            <a:avLst/>
          </a:prstGeom>
        </p:spPr>
        <p:txBody>
          <a:bodyPr/>
          <a:lstStyle/>
          <a:p>
            <a:pPr marL="0" indent="0" defTabSz="740663">
              <a:lnSpc>
                <a:spcPct val="115000"/>
              </a:lnSpc>
              <a:spcBef>
                <a:spcPts val="800"/>
              </a:spcBef>
              <a:buSzTx/>
              <a:buNone/>
              <a:defRPr sz="1944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Career Ready </a:t>
            </a:r>
          </a:p>
          <a:p>
            <a:pPr marL="0" indent="0" defTabSz="740663">
              <a:lnSpc>
                <a:spcPct val="115000"/>
              </a:lnSpc>
              <a:spcBef>
                <a:spcPts val="800"/>
              </a:spcBef>
              <a:buSzTx/>
              <a:buNone/>
              <a:defRPr sz="1944">
                <a:latin typeface="Dubai Medium"/>
                <a:ea typeface="Dubai Medium"/>
                <a:cs typeface="Dubai Medium"/>
                <a:sym typeface="Dubai Medium"/>
              </a:defRPr>
            </a:pPr>
          </a:p>
          <a:p>
            <a:pPr marL="0" indent="0" defTabSz="740663">
              <a:lnSpc>
                <a:spcPct val="115000"/>
              </a:lnSpc>
              <a:spcBef>
                <a:spcPts val="800"/>
              </a:spcBef>
              <a:buSzTx/>
              <a:buNone/>
              <a:defRPr sz="1944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Two - year program  (S5 &amp; 6)</a:t>
            </a:r>
          </a:p>
          <a:p>
            <a:pPr marL="0" indent="0" defTabSz="740663">
              <a:lnSpc>
                <a:spcPct val="115000"/>
              </a:lnSpc>
              <a:spcBef>
                <a:spcPts val="800"/>
              </a:spcBef>
              <a:buSzTx/>
              <a:buNone/>
              <a:defRPr sz="1944">
                <a:latin typeface="Dubai Medium"/>
                <a:ea typeface="Dubai Medium"/>
                <a:cs typeface="Dubai Medium"/>
                <a:sym typeface="Dubai Medium"/>
              </a:defRPr>
            </a:pPr>
          </a:p>
          <a:p>
            <a:pPr marL="0" indent="0" defTabSz="740663">
              <a:lnSpc>
                <a:spcPct val="115000"/>
              </a:lnSpc>
              <a:spcBef>
                <a:spcPts val="800"/>
              </a:spcBef>
              <a:buSzTx/>
              <a:buNone/>
              <a:defRPr sz="1944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Mentor from Industry - Diageo</a:t>
            </a:r>
          </a:p>
          <a:p>
            <a:pPr marL="0" indent="0" defTabSz="740663">
              <a:lnSpc>
                <a:spcPct val="115000"/>
              </a:lnSpc>
              <a:spcBef>
                <a:spcPts val="800"/>
              </a:spcBef>
              <a:buSzTx/>
              <a:buNone/>
              <a:defRPr sz="1944">
                <a:latin typeface="Dubai Medium"/>
                <a:ea typeface="Dubai Medium"/>
                <a:cs typeface="Dubai Medium"/>
                <a:sym typeface="Dubai Medium"/>
              </a:defRPr>
            </a:pPr>
          </a:p>
          <a:p>
            <a:pPr marL="0" indent="0" defTabSz="740663">
              <a:lnSpc>
                <a:spcPct val="115000"/>
              </a:lnSpc>
              <a:spcBef>
                <a:spcPts val="800"/>
              </a:spcBef>
              <a:buSzTx/>
              <a:buNone/>
              <a:defRPr sz="1944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Paid internship (summer of year 1)</a:t>
            </a:r>
          </a:p>
        </p:txBody>
      </p:sp>
      <p:pic>
        <p:nvPicPr>
          <p:cNvPr id="355" name="image31.png" descr="A picture containing text, businesscard, vector graphics&#10;&#10;Description automatically generated"/>
          <p:cNvPicPr>
            <a:picLocks noChangeAspect="1"/>
          </p:cNvPicPr>
          <p:nvPr/>
        </p:nvPicPr>
        <p:blipFill>
          <a:blip r:embed="rId2">
            <a:extLst/>
          </a:blip>
          <a:srcRect l="7556" t="0" r="5933" b="0"/>
          <a:stretch>
            <a:fillRect/>
          </a:stretch>
        </p:blipFill>
        <p:spPr>
          <a:xfrm>
            <a:off x="6654799" y="540032"/>
            <a:ext cx="4996213" cy="5775223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Shape 356"/>
          <p:cNvSpPr/>
          <p:nvPr/>
        </p:nvSpPr>
        <p:spPr>
          <a:xfrm>
            <a:off x="7381875" y="6315075"/>
            <a:ext cx="510540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www.careerready.org.uk/scotland/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9" name="Shape 359"/>
          <p:cNvSpPr/>
          <p:nvPr>
            <p:ph type="title"/>
          </p:nvPr>
        </p:nvSpPr>
        <p:spPr>
          <a:xfrm>
            <a:off x="540987" y="540032"/>
            <a:ext cx="3884964" cy="1331605"/>
          </a:xfrm>
          <a:prstGeom prst="rect">
            <a:avLst/>
          </a:prstGeom>
        </p:spPr>
        <p:txBody>
          <a:bodyPr anchor="b"/>
          <a:lstStyle>
            <a:lvl1pPr algn="ctr">
              <a:defRPr>
                <a:latin typeface="Dubai Medium"/>
                <a:ea typeface="Dubai Medium"/>
                <a:cs typeface="Dubai Medium"/>
                <a:sym typeface="Dubai Medium"/>
              </a:defRPr>
            </a:lvl1pPr>
          </a:lstStyle>
          <a:p>
            <a:pPr/>
            <a:r>
              <a:t>Employability Opportunities</a:t>
            </a:r>
          </a:p>
        </p:txBody>
      </p:sp>
      <p:sp>
        <p:nvSpPr>
          <p:cNvPr id="360" name="Shape 360"/>
          <p:cNvSpPr/>
          <p:nvPr/>
        </p:nvSpPr>
        <p:spPr>
          <a:xfrm>
            <a:off x="2213468" y="2310207"/>
            <a:ext cx="540001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1" name="Shape 361"/>
          <p:cNvSpPr/>
          <p:nvPr>
            <p:ph type="body" sz="half" idx="1"/>
          </p:nvPr>
        </p:nvSpPr>
        <p:spPr>
          <a:xfrm>
            <a:off x="293337" y="2597150"/>
            <a:ext cx="4932714" cy="4257675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Offered as subject choice for S5 &amp; 6 young people </a:t>
            </a:r>
          </a:p>
          <a:p>
            <a:pPr marL="0" indent="0">
              <a:buSzTx/>
              <a:buNone/>
              <a:defRPr sz="2400">
                <a:latin typeface="Dubai Medium"/>
                <a:ea typeface="Dubai Medium"/>
                <a:cs typeface="Dubai Medium"/>
                <a:sym typeface="Dubai Medium"/>
              </a:defRPr>
            </a:pPr>
          </a:p>
          <a:p>
            <a:pPr marL="0" indent="0">
              <a:buSzTx/>
              <a:buNone/>
              <a:defRPr sz="2400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Links to employers and partners</a:t>
            </a:r>
          </a:p>
          <a:p>
            <a:pPr marL="0" indent="0">
              <a:buSzTx/>
              <a:buNone/>
              <a:defRPr sz="2400">
                <a:latin typeface="Dubai Medium"/>
                <a:ea typeface="Dubai Medium"/>
                <a:cs typeface="Dubai Medium"/>
                <a:sym typeface="Dubai Medium"/>
              </a:defRPr>
            </a:pPr>
          </a:p>
          <a:p>
            <a:pPr marL="0" indent="0">
              <a:buSzTx/>
              <a:buNone/>
              <a:defRPr sz="2400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Bespoke work experience  and opportunities</a:t>
            </a:r>
          </a:p>
        </p:txBody>
      </p:sp>
      <p:sp>
        <p:nvSpPr>
          <p:cNvPr id="362" name="Shape 362"/>
          <p:cNvSpPr/>
          <p:nvPr/>
        </p:nvSpPr>
        <p:spPr>
          <a:xfrm>
            <a:off x="4986337" y="0"/>
            <a:ext cx="7205664" cy="6858000"/>
          </a:xfrm>
          <a:prstGeom prst="rect">
            <a:avLst/>
          </a:prstGeom>
          <a:solidFill>
            <a:srgbClr val="000000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>
                    <a:alpha val="20000"/>
                  </a:srgbClr>
                </a:solidFill>
              </a:defRPr>
            </a:pPr>
          </a:p>
        </p:txBody>
      </p:sp>
      <p:pic>
        <p:nvPicPr>
          <p:cNvPr id="363" name="image32.png" descr="Text, timeline&#10;&#10;Description automatically generate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37200" y="1134993"/>
            <a:ext cx="6113813" cy="45853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>
            <p:ph type="title"/>
          </p:nvPr>
        </p:nvSpPr>
        <p:spPr>
          <a:xfrm>
            <a:off x="1936750" y="192087"/>
            <a:ext cx="10026650" cy="655638"/>
          </a:xfrm>
          <a:prstGeom prst="rect">
            <a:avLst/>
          </a:prstGeom>
        </p:spPr>
        <p:txBody>
          <a:bodyPr/>
          <a:lstStyle>
            <a:lvl1pPr>
              <a:defRPr>
                <a:latin typeface="Dubai Medium"/>
                <a:ea typeface="Dubai Medium"/>
                <a:cs typeface="Dubai Medium"/>
                <a:sym typeface="Dubai Medium"/>
              </a:defRPr>
            </a:lvl1pPr>
          </a:lstStyle>
          <a:p>
            <a:pPr/>
            <a:r>
              <a:t>Success story - Case study : Pupil a</a:t>
            </a:r>
          </a:p>
        </p:txBody>
      </p:sp>
      <p:sp>
        <p:nvSpPr>
          <p:cNvPr id="366" name="Shape 366"/>
          <p:cNvSpPr/>
          <p:nvPr>
            <p:ph type="body" sz="quarter" idx="1"/>
          </p:nvPr>
        </p:nvSpPr>
        <p:spPr>
          <a:xfrm>
            <a:off x="517525" y="1857375"/>
            <a:ext cx="4826000" cy="298767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</a:ln>
        </p:spPr>
        <p:txBody>
          <a:bodyPr/>
          <a:lstStyle/>
          <a:p>
            <a:pPr marL="0" indent="0">
              <a:buSzTx/>
              <a:buNone/>
              <a:defRPr>
                <a:solidFill>
                  <a:srgbClr val="FFFFFF"/>
                </a:solidFill>
              </a:defRPr>
            </a:pPr>
            <a:r>
              <a:t>     </a:t>
            </a:r>
            <a:r>
              <a:rPr sz="2400"/>
              <a:t>  </a:t>
            </a:r>
            <a:r>
              <a:rPr b="1" sz="2400">
                <a:latin typeface="Dubai Medium"/>
                <a:ea typeface="Dubai Medium"/>
                <a:cs typeface="Dubai Medium"/>
                <a:sym typeface="Dubai Medium"/>
              </a:rPr>
              <a:t>BARRIERS to EMPLOYABILITY</a:t>
            </a:r>
            <a:endParaRPr b="1" sz="2400">
              <a:latin typeface="Dubai Medium"/>
              <a:ea typeface="Dubai Medium"/>
              <a:cs typeface="Dubai Medium"/>
              <a:sym typeface="Dubai Medium"/>
            </a:endParaRPr>
          </a:p>
          <a:p>
            <a:pPr marL="359409" indent="-359409">
              <a:defRPr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Poor school engagement</a:t>
            </a:r>
          </a:p>
          <a:p>
            <a:pPr marL="359409" indent="-359409">
              <a:defRPr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Poor literacy and numeracy skills</a:t>
            </a:r>
          </a:p>
          <a:p>
            <a:pPr marL="359409" indent="-359409">
              <a:defRPr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Long term unemployment in family</a:t>
            </a:r>
          </a:p>
          <a:p>
            <a:pPr marL="359409" indent="-359409">
              <a:defRPr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No work experience in S3</a:t>
            </a:r>
          </a:p>
        </p:txBody>
      </p:sp>
      <p:sp>
        <p:nvSpPr>
          <p:cNvPr id="367" name="Shape 367"/>
          <p:cNvSpPr/>
          <p:nvPr/>
        </p:nvSpPr>
        <p:spPr>
          <a:xfrm>
            <a:off x="6705600" y="847725"/>
            <a:ext cx="5257800" cy="4863465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2400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WITH EMPLOYABILITY SUPPORT: </a:t>
            </a:r>
            <a:endParaRPr sz="2000"/>
          </a:p>
          <a:p>
            <a:pPr algn="ctr">
              <a:defRPr b="1" sz="2400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The "Helping Hand"</a:t>
            </a:r>
          </a:p>
          <a:p>
            <a:pPr algn="ctr">
              <a:defRPr b="1" sz="2400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Work- place visits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Career Events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My Future Pathway : Construction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Hire me workshops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SDS input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Parental Contact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Employability programme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DYW Renfrewshire input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Invest input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CSCS Card 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Registered with Invest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Secured MA Construction. </a:t>
            </a:r>
          </a:p>
        </p:txBody>
      </p:sp>
      <p:pic>
        <p:nvPicPr>
          <p:cNvPr id="368" name="image33.png" descr="Construction Barricade with solid fil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4025" y="4619625"/>
            <a:ext cx="2419350" cy="2390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image35.png" descr="Open hand with plant with solid fi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48850" y="4619625"/>
            <a:ext cx="2114550" cy="2105025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Shape 370"/>
          <p:cNvSpPr/>
          <p:nvPr/>
        </p:nvSpPr>
        <p:spPr>
          <a:xfrm>
            <a:off x="5353050" y="3343275"/>
            <a:ext cx="1352551" cy="9525"/>
          </a:xfrm>
          <a:prstGeom prst="line">
            <a:avLst/>
          </a:prstGeom>
          <a:ln w="5715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>
            <p:ph type="title"/>
          </p:nvPr>
        </p:nvSpPr>
        <p:spPr>
          <a:xfrm>
            <a:off x="660400" y="449262"/>
            <a:ext cx="10026650" cy="655638"/>
          </a:xfrm>
          <a:prstGeom prst="rect">
            <a:avLst/>
          </a:prstGeom>
        </p:spPr>
        <p:txBody>
          <a:bodyPr/>
          <a:lstStyle>
            <a:lvl1pPr>
              <a:defRPr>
                <a:latin typeface="Dubai Medium"/>
                <a:ea typeface="Dubai Medium"/>
                <a:cs typeface="Dubai Medium"/>
                <a:sym typeface="Dubai Medium"/>
              </a:defRPr>
            </a:lvl1pPr>
          </a:lstStyle>
          <a:p>
            <a:pPr/>
            <a:r>
              <a:t>Foundation apprenticeships S5</a:t>
            </a:r>
          </a:p>
        </p:txBody>
      </p:sp>
      <p:sp>
        <p:nvSpPr>
          <p:cNvPr id="373" name="Shape 373"/>
          <p:cNvSpPr/>
          <p:nvPr>
            <p:ph type="body" sz="half" idx="1"/>
          </p:nvPr>
        </p:nvSpPr>
        <p:spPr>
          <a:xfrm>
            <a:off x="660400" y="1200150"/>
            <a:ext cx="7950200" cy="3978275"/>
          </a:xfrm>
          <a:prstGeom prst="rect">
            <a:avLst/>
          </a:prstGeom>
        </p:spPr>
        <p:txBody>
          <a:bodyPr/>
          <a:lstStyle/>
          <a:p>
            <a:pPr marL="319874" indent="-319874" defTabSz="813816">
              <a:spcBef>
                <a:spcPts val="800"/>
              </a:spcBef>
              <a:defRPr sz="2136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Two year program at West College Scotland – Paisley Campus</a:t>
            </a:r>
          </a:p>
          <a:p>
            <a:pPr marL="319874" indent="-319874" defTabSz="813816">
              <a:spcBef>
                <a:spcPts val="800"/>
              </a:spcBef>
              <a:defRPr sz="2136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Equivalent of a Higher</a:t>
            </a:r>
          </a:p>
          <a:p>
            <a:pPr marL="319874" indent="-319874" defTabSz="813816">
              <a:spcBef>
                <a:spcPts val="800"/>
              </a:spcBef>
              <a:defRPr sz="2136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Digital Manufacturing</a:t>
            </a:r>
          </a:p>
          <a:p>
            <a:pPr marL="319874" indent="-319874" defTabSz="813816">
              <a:spcBef>
                <a:spcPts val="800"/>
              </a:spcBef>
              <a:defRPr sz="2136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Civil Engineering</a:t>
            </a:r>
          </a:p>
          <a:p>
            <a:pPr marL="319874" indent="-319874" defTabSz="813816">
              <a:spcBef>
                <a:spcPts val="800"/>
              </a:spcBef>
              <a:defRPr sz="2136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Creative &amp; Digital Media</a:t>
            </a:r>
          </a:p>
          <a:p>
            <a:pPr marL="319874" indent="-319874" defTabSz="813816">
              <a:spcBef>
                <a:spcPts val="800"/>
              </a:spcBef>
              <a:defRPr sz="2136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Business Skills</a:t>
            </a:r>
          </a:p>
          <a:p>
            <a:pPr marL="319874" indent="-319874" defTabSz="813816">
              <a:spcBef>
                <a:spcPts val="800"/>
              </a:spcBef>
              <a:defRPr sz="2136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Social Services Children and Young People</a:t>
            </a:r>
          </a:p>
          <a:p>
            <a:pPr marL="319874" indent="-319874" defTabSz="813816">
              <a:spcBef>
                <a:spcPts val="800"/>
              </a:spcBef>
              <a:defRPr cap="all" sz="2136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rPr u="sng">
                <a:solidFill>
                  <a:srgbClr val="359632"/>
                </a:solidFill>
                <a:uFill>
                  <a:solidFill>
                    <a:srgbClr val="359632"/>
                  </a:solidFill>
                </a:uFill>
                <a:hlinkClick r:id="rId2" invalidUrl="" action="" tgtFrame="" tooltip="" history="1" highlightClick="0" endSnd="0"/>
              </a:rPr>
              <a:t>KELLY.EWING@WCS.AC.UK</a:t>
            </a:r>
          </a:p>
        </p:txBody>
      </p:sp>
      <p:pic>
        <p:nvPicPr>
          <p:cNvPr id="374" name="image37.jpg" descr="Text&#10;&#10;Description automatically generate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82100" y="525780"/>
            <a:ext cx="2743200" cy="2377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image38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82100" y="3427095"/>
            <a:ext cx="2743200" cy="15087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>
            <p:ph type="title"/>
          </p:nvPr>
        </p:nvSpPr>
        <p:spPr>
          <a:xfrm>
            <a:off x="603250" y="458787"/>
            <a:ext cx="10026650" cy="655638"/>
          </a:xfrm>
          <a:prstGeom prst="rect">
            <a:avLst/>
          </a:prstGeom>
        </p:spPr>
        <p:txBody>
          <a:bodyPr/>
          <a:lstStyle>
            <a:lvl1pPr>
              <a:defRPr>
                <a:latin typeface="Dubai Medium"/>
                <a:ea typeface="Dubai Medium"/>
                <a:cs typeface="Dubai Medium"/>
                <a:sym typeface="Dubai Medium"/>
              </a:defRPr>
            </a:lvl1pPr>
          </a:lstStyle>
          <a:p>
            <a:pPr/>
            <a:r>
              <a:t>Foundation apprenticeship S6</a:t>
            </a:r>
          </a:p>
        </p:txBody>
      </p:sp>
      <p:sp>
        <p:nvSpPr>
          <p:cNvPr id="378" name="Shape 378"/>
          <p:cNvSpPr/>
          <p:nvPr>
            <p:ph type="body" sz="half" idx="1"/>
          </p:nvPr>
        </p:nvSpPr>
        <p:spPr>
          <a:xfrm>
            <a:off x="374650" y="1695450"/>
            <a:ext cx="7778750" cy="3997325"/>
          </a:xfrm>
          <a:prstGeom prst="rect">
            <a:avLst/>
          </a:prstGeom>
        </p:spPr>
        <p:txBody>
          <a:bodyPr/>
          <a:lstStyle/>
          <a:p>
            <a:pPr marL="359409" indent="-359409">
              <a:lnSpc>
                <a:spcPct val="100000"/>
              </a:lnSpc>
              <a:defRPr sz="2300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One year programme in S6</a:t>
            </a:r>
            <a:endParaRPr sz="2800"/>
          </a:p>
          <a:p>
            <a:pPr marL="359409" indent="-359409">
              <a:lnSpc>
                <a:spcPct val="100000"/>
              </a:lnSpc>
              <a:defRPr sz="2300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Equivalent of Higher</a:t>
            </a:r>
            <a:endParaRPr sz="2800"/>
          </a:p>
          <a:p>
            <a:pPr marL="359409" indent="-359409">
              <a:lnSpc>
                <a:spcPct val="100000"/>
              </a:lnSpc>
              <a:defRPr sz="2300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Get an option to apply for accelerated entry to a Modern Apprenticeship </a:t>
            </a:r>
            <a:endParaRPr sz="2800"/>
          </a:p>
          <a:p>
            <a:pPr marL="359409" indent="-359409">
              <a:lnSpc>
                <a:spcPct val="100000"/>
              </a:lnSpc>
              <a:defRPr sz="2300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Accountancy</a:t>
            </a:r>
            <a:endParaRPr sz="2800"/>
          </a:p>
          <a:p>
            <a:pPr marL="359409" indent="-359409">
              <a:lnSpc>
                <a:spcPct val="100000"/>
              </a:lnSpc>
              <a:defRPr sz="2300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Social Services &amp; Healthcare</a:t>
            </a:r>
            <a:endParaRPr sz="1700"/>
          </a:p>
          <a:p>
            <a:pPr marL="359409" indent="-359409">
              <a:lnSpc>
                <a:spcPct val="100000"/>
              </a:lnSpc>
              <a:defRPr sz="2300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Social Services Children &amp; Young People</a:t>
            </a:r>
            <a:endParaRPr sz="1700"/>
          </a:p>
          <a:p>
            <a:pPr marL="359409" indent="-359409">
              <a:lnSpc>
                <a:spcPct val="100000"/>
              </a:lnSpc>
              <a:defRPr sz="2300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Engineering Systems</a:t>
            </a:r>
          </a:p>
        </p:txBody>
      </p:sp>
      <p:pic>
        <p:nvPicPr>
          <p:cNvPr id="379" name="image39.png" descr="Text&#10;&#10;Description automatically generated"/>
          <p:cNvPicPr>
            <a:picLocks noChangeAspect="1"/>
          </p:cNvPicPr>
          <p:nvPr/>
        </p:nvPicPr>
        <p:blipFill>
          <a:blip r:embed="rId2">
            <a:extLst/>
          </a:blip>
          <a:srcRect l="2978" t="0" r="5813" b="1"/>
          <a:stretch>
            <a:fillRect/>
          </a:stretch>
        </p:blipFill>
        <p:spPr>
          <a:xfrm>
            <a:off x="8180037" y="454274"/>
            <a:ext cx="3432526" cy="2977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image40.png" descr="Logo, company name&#10;&#10;Description automatically generated"/>
          <p:cNvPicPr>
            <a:picLocks noChangeAspect="1"/>
          </p:cNvPicPr>
          <p:nvPr/>
        </p:nvPicPr>
        <p:blipFill>
          <a:blip r:embed="rId3">
            <a:extLst/>
          </a:blip>
          <a:srcRect l="0" t="23077" r="0" b="22221"/>
          <a:stretch>
            <a:fillRect/>
          </a:stretch>
        </p:blipFill>
        <p:spPr>
          <a:xfrm>
            <a:off x="8181975" y="3886200"/>
            <a:ext cx="3419475" cy="18859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3" name="Shape 383"/>
          <p:cNvSpPr/>
          <p:nvPr>
            <p:ph type="title"/>
          </p:nvPr>
        </p:nvSpPr>
        <p:spPr>
          <a:xfrm>
            <a:off x="165599" y="654299"/>
            <a:ext cx="5313757" cy="2303215"/>
          </a:xfrm>
          <a:prstGeom prst="rect">
            <a:avLst/>
          </a:prstGeom>
        </p:spPr>
        <p:txBody>
          <a:bodyPr anchor="ctr"/>
          <a:lstStyle/>
          <a:p>
            <a:pPr algn="ctr">
              <a:defRPr sz="3600"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Modern and Graduate</a:t>
            </a:r>
            <a:br/>
            <a:r>
              <a:t> Apprenticeships</a:t>
            </a:r>
          </a:p>
        </p:txBody>
      </p:sp>
      <p:sp>
        <p:nvSpPr>
          <p:cNvPr id="384" name="Shape 384"/>
          <p:cNvSpPr/>
          <p:nvPr/>
        </p:nvSpPr>
        <p:spPr>
          <a:xfrm>
            <a:off x="4985384" y="1422241"/>
            <a:ext cx="1" cy="54000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5" name="Shape 385"/>
          <p:cNvSpPr/>
          <p:nvPr>
            <p:ph type="body" sz="quarter" idx="1"/>
          </p:nvPr>
        </p:nvSpPr>
        <p:spPr>
          <a:xfrm>
            <a:off x="5476876" y="1044824"/>
            <a:ext cx="6421787" cy="2303215"/>
          </a:xfrm>
          <a:prstGeom prst="rect">
            <a:avLst/>
          </a:prstGeom>
        </p:spPr>
        <p:txBody>
          <a:bodyPr anchor="ctr"/>
          <a:lstStyle/>
          <a:p>
            <a:pPr marL="291122" indent="-291122" defTabSz="740663">
              <a:spcBef>
                <a:spcPts val="800"/>
              </a:spcBef>
              <a:defRPr sz="1620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Earn while you learn</a:t>
            </a:r>
          </a:p>
          <a:p>
            <a:pPr marL="291122" indent="-291122" defTabSz="740663">
              <a:spcBef>
                <a:spcPts val="800"/>
              </a:spcBef>
              <a:defRPr sz="1620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Available in many sectors </a:t>
            </a:r>
          </a:p>
          <a:p>
            <a:pPr marL="291122" indent="-291122" defTabSz="740663">
              <a:spcBef>
                <a:spcPts val="800"/>
              </a:spcBef>
              <a:defRPr sz="1620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Gain a degree while earning – same as University Degree</a:t>
            </a:r>
          </a:p>
          <a:p>
            <a:pPr marL="291122" indent="-291122" defTabSz="740663">
              <a:spcBef>
                <a:spcPts val="800"/>
              </a:spcBef>
              <a:defRPr sz="1620"/>
            </a:pPr>
            <a:endParaRPr>
              <a:latin typeface="Dubai Medium"/>
              <a:ea typeface="Dubai Medium"/>
              <a:cs typeface="Dubai Medium"/>
              <a:sym typeface="Dubai Medium"/>
            </a:endParaRPr>
          </a:p>
          <a:p>
            <a:pPr marL="291122" indent="-291122" defTabSz="740663">
              <a:spcBef>
                <a:spcPts val="800"/>
              </a:spcBef>
              <a:defRPr sz="1620"/>
            </a:pPr>
            <a:endParaRPr>
              <a:latin typeface="Dubai Medium"/>
              <a:ea typeface="Dubai Medium"/>
              <a:cs typeface="Dubai Medium"/>
              <a:sym typeface="Dubai Medium"/>
            </a:endParaRPr>
          </a:p>
        </p:txBody>
      </p:sp>
      <p:sp>
        <p:nvSpPr>
          <p:cNvPr id="386" name="Shape 386"/>
          <p:cNvSpPr/>
          <p:nvPr/>
        </p:nvSpPr>
        <p:spPr>
          <a:xfrm>
            <a:off x="0" y="3429000"/>
            <a:ext cx="12192000" cy="3428999"/>
          </a:xfrm>
          <a:prstGeom prst="rect">
            <a:avLst/>
          </a:prstGeom>
          <a:solidFill>
            <a:srgbClr val="000000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>
                    <a:alpha val="30000"/>
                  </a:srgbClr>
                </a:solidFill>
              </a:defRPr>
            </a:pPr>
          </a:p>
        </p:txBody>
      </p:sp>
      <p:pic>
        <p:nvPicPr>
          <p:cNvPr id="387" name="image41.png" descr="Timeline&#10;&#10;Description automatically generate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110" y="3573181"/>
            <a:ext cx="3027901" cy="302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8" name="image4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07315" y="3587977"/>
            <a:ext cx="3806327" cy="2969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image43.png" descr="Text&#10;&#10;Description automatically generate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91787" y="3585481"/>
            <a:ext cx="4206376" cy="3012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9" name="Shape 259"/>
          <p:cNvSpPr/>
          <p:nvPr>
            <p:ph type="title"/>
          </p:nvPr>
        </p:nvSpPr>
        <p:spPr>
          <a:xfrm>
            <a:off x="6663910" y="540032"/>
            <a:ext cx="4426783" cy="1331605"/>
          </a:xfrm>
          <a:prstGeom prst="rect">
            <a:avLst/>
          </a:prstGeom>
        </p:spPr>
        <p:txBody>
          <a:bodyPr anchor="b"/>
          <a:lstStyle>
            <a:lvl1pPr algn="ctr">
              <a:defRPr>
                <a:latin typeface="Dubai Medium"/>
                <a:ea typeface="Dubai Medium"/>
                <a:cs typeface="Dubai Medium"/>
                <a:sym typeface="Dubai Medium"/>
              </a:defRPr>
            </a:lvl1pPr>
          </a:lstStyle>
          <a:p>
            <a:pPr/>
            <a:r>
              <a:t>Welcome</a:t>
            </a:r>
          </a:p>
        </p:txBody>
      </p:sp>
      <p:pic>
        <p:nvPicPr>
          <p:cNvPr id="260" name="image2.png" descr="Door Open outl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0989" y="929566"/>
            <a:ext cx="4996213" cy="4996213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hape 261"/>
          <p:cNvSpPr/>
          <p:nvPr/>
        </p:nvSpPr>
        <p:spPr>
          <a:xfrm>
            <a:off x="8607300" y="2310207"/>
            <a:ext cx="540001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274" name="Group 274"/>
          <p:cNvGrpSpPr/>
          <p:nvPr/>
        </p:nvGrpSpPr>
        <p:grpSpPr>
          <a:xfrm>
            <a:off x="6645275" y="2759075"/>
            <a:ext cx="4460875" cy="3009900"/>
            <a:chOff x="0" y="0"/>
            <a:chExt cx="4460873" cy="3009899"/>
          </a:xfrm>
        </p:grpSpPr>
        <p:grpSp>
          <p:nvGrpSpPr>
            <p:cNvPr id="264" name="Group 264"/>
            <p:cNvGrpSpPr/>
            <p:nvPr/>
          </p:nvGrpSpPr>
          <p:grpSpPr>
            <a:xfrm>
              <a:off x="0" y="0"/>
              <a:ext cx="4460874" cy="685562"/>
              <a:chOff x="0" y="0"/>
              <a:chExt cx="4460873" cy="685561"/>
            </a:xfrm>
          </p:grpSpPr>
          <p:sp>
            <p:nvSpPr>
              <p:cNvPr id="262" name="Shape 262"/>
              <p:cNvSpPr/>
              <p:nvPr/>
            </p:nvSpPr>
            <p:spPr>
              <a:xfrm>
                <a:off x="0" y="0"/>
                <a:ext cx="4460874" cy="685562"/>
              </a:xfrm>
              <a:prstGeom prst="roundRect">
                <a:avLst>
                  <a:gd name="adj" fmla="val 7500"/>
                </a:avLst>
              </a:prstGeom>
              <a:solidFill>
                <a:schemeClr val="accent5"/>
              </a:solidFill>
              <a:ln w="17145" cap="flat">
                <a:solidFill>
                  <a:srgbClr val="F9F9F9">
                    <a:alpha val="50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079">
                    <a:solidFill>
                      <a:srgbClr val="FFFFFF"/>
                    </a:solidFill>
                    <a:latin typeface="Rockwell Nova Light"/>
                    <a:ea typeface="Rockwell Nova Light"/>
                    <a:cs typeface="Rockwell Nova Light"/>
                    <a:sym typeface="Rockwell Nova Light"/>
                  </a:defRPr>
                </a:pPr>
              </a:p>
            </p:txBody>
          </p:sp>
          <p:sp>
            <p:nvSpPr>
              <p:cNvPr id="263" name="Shape 263"/>
              <p:cNvSpPr/>
              <p:nvPr/>
            </p:nvSpPr>
            <p:spPr>
              <a:xfrm>
                <a:off x="15044" y="220860"/>
                <a:ext cx="4430786" cy="243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079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Home Economics Teacher</a:t>
                </a:r>
              </a:p>
            </p:txBody>
          </p:sp>
        </p:grpSp>
        <p:grpSp>
          <p:nvGrpSpPr>
            <p:cNvPr id="267" name="Group 267"/>
            <p:cNvGrpSpPr/>
            <p:nvPr/>
          </p:nvGrpSpPr>
          <p:grpSpPr>
            <a:xfrm>
              <a:off x="0" y="774779"/>
              <a:ext cx="4460874" cy="685562"/>
              <a:chOff x="0" y="0"/>
              <a:chExt cx="4460873" cy="685561"/>
            </a:xfrm>
          </p:grpSpPr>
          <p:sp>
            <p:nvSpPr>
              <p:cNvPr id="265" name="Shape 265"/>
              <p:cNvSpPr/>
              <p:nvPr/>
            </p:nvSpPr>
            <p:spPr>
              <a:xfrm>
                <a:off x="0" y="0"/>
                <a:ext cx="4460874" cy="685562"/>
              </a:xfrm>
              <a:prstGeom prst="roundRect">
                <a:avLst>
                  <a:gd name="adj" fmla="val 7500"/>
                </a:avLst>
              </a:prstGeom>
              <a:solidFill>
                <a:srgbClr val="2A727F"/>
              </a:solidFill>
              <a:ln w="17145" cap="flat">
                <a:solidFill>
                  <a:srgbClr val="F9F9F9">
                    <a:alpha val="50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079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6" name="Shape 266"/>
              <p:cNvSpPr/>
              <p:nvPr/>
            </p:nvSpPr>
            <p:spPr>
              <a:xfrm>
                <a:off x="15044" y="220860"/>
                <a:ext cx="4430786" cy="243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>
                  <a:defRPr sz="1079">
                    <a:solidFill>
                      <a:srgbClr val="FFFFFF"/>
                    </a:solidFill>
                  </a:defRPr>
                </a:pPr>
                <a:r>
                  <a:t>Employability</a:t>
                </a:r>
                <a:r>
                  <a:rPr>
                    <a:latin typeface="Rockwell Nova Light"/>
                    <a:ea typeface="Rockwell Nova Light"/>
                    <a:cs typeface="Rockwell Nova Light"/>
                    <a:sym typeface="Rockwell Nova Light"/>
                  </a:rPr>
                  <a:t> Project Leader </a:t>
                </a:r>
              </a:p>
            </p:txBody>
          </p:sp>
        </p:grpSp>
        <p:grpSp>
          <p:nvGrpSpPr>
            <p:cNvPr id="270" name="Group 270"/>
            <p:cNvGrpSpPr/>
            <p:nvPr/>
          </p:nvGrpSpPr>
          <p:grpSpPr>
            <a:xfrm>
              <a:off x="0" y="1549558"/>
              <a:ext cx="4460874" cy="685562"/>
              <a:chOff x="0" y="0"/>
              <a:chExt cx="4460873" cy="685561"/>
            </a:xfrm>
          </p:grpSpPr>
          <p:sp>
            <p:nvSpPr>
              <p:cNvPr id="268" name="Shape 268"/>
              <p:cNvSpPr/>
              <p:nvPr/>
            </p:nvSpPr>
            <p:spPr>
              <a:xfrm>
                <a:off x="0" y="0"/>
                <a:ext cx="4460874" cy="685562"/>
              </a:xfrm>
              <a:prstGeom prst="roundRect">
                <a:avLst>
                  <a:gd name="adj" fmla="val 7500"/>
                </a:avLst>
              </a:prstGeom>
              <a:solidFill>
                <a:srgbClr val="277576"/>
              </a:solidFill>
              <a:ln w="17145" cap="flat">
                <a:solidFill>
                  <a:srgbClr val="F9F9F9">
                    <a:alpha val="50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079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9" name="Shape 269"/>
              <p:cNvSpPr/>
              <p:nvPr/>
            </p:nvSpPr>
            <p:spPr>
              <a:xfrm>
                <a:off x="15044" y="220860"/>
                <a:ext cx="4430786" cy="243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079">
                    <a:solidFill>
                      <a:srgbClr val="FFFFFF"/>
                    </a:solidFill>
                    <a:latin typeface="Rockwell Nova Light"/>
                    <a:ea typeface="Rockwell Nova Light"/>
                    <a:cs typeface="Rockwell Nova Light"/>
                    <a:sym typeface="Rockwell Nova Light"/>
                  </a:defRPr>
                </a:lvl1pPr>
              </a:lstStyle>
              <a:p>
                <a:pPr/>
                <a:r>
                  <a:t>Since 2018</a:t>
                </a:r>
              </a:p>
            </p:txBody>
          </p:sp>
        </p:grpSp>
        <p:grpSp>
          <p:nvGrpSpPr>
            <p:cNvPr id="273" name="Group 273"/>
            <p:cNvGrpSpPr/>
            <p:nvPr/>
          </p:nvGrpSpPr>
          <p:grpSpPr>
            <a:xfrm>
              <a:off x="0" y="2324337"/>
              <a:ext cx="4460874" cy="685563"/>
              <a:chOff x="0" y="0"/>
              <a:chExt cx="4460873" cy="685561"/>
            </a:xfrm>
          </p:grpSpPr>
          <p:sp>
            <p:nvSpPr>
              <p:cNvPr id="271" name="Shape 271"/>
              <p:cNvSpPr/>
              <p:nvPr/>
            </p:nvSpPr>
            <p:spPr>
              <a:xfrm>
                <a:off x="0" y="0"/>
                <a:ext cx="4460874" cy="685562"/>
              </a:xfrm>
              <a:prstGeom prst="roundRect">
                <a:avLst>
                  <a:gd name="adj" fmla="val 7500"/>
                </a:avLst>
              </a:prstGeom>
              <a:solidFill>
                <a:schemeClr val="accent6"/>
              </a:solidFill>
              <a:ln w="17145" cap="flat">
                <a:solidFill>
                  <a:srgbClr val="F9F9F9">
                    <a:alpha val="50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079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2" name="Shape 272"/>
              <p:cNvSpPr/>
              <p:nvPr/>
            </p:nvSpPr>
            <p:spPr>
              <a:xfrm>
                <a:off x="15044" y="220860"/>
                <a:ext cx="4430786" cy="243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>
                  <a:defRPr sz="1079">
                    <a:solidFill>
                      <a:srgbClr val="FFFFFF"/>
                    </a:solidFill>
                  </a:defRPr>
                </a:pPr>
                <a:r>
                  <a:t>Previous Retail </a:t>
                </a:r>
                <a:r>
                  <a:rPr>
                    <a:latin typeface="Rockwell Nova Light"/>
                    <a:ea typeface="Rockwell Nova Light"/>
                    <a:cs typeface="Rockwell Nova Light"/>
                    <a:sym typeface="Rockwell Nova Light"/>
                  </a:rPr>
                  <a:t>Manager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2" name="Shape 392"/>
          <p:cNvSpPr/>
          <p:nvPr/>
        </p:nvSpPr>
        <p:spPr>
          <a:xfrm flipV="1">
            <a:off x="983148" y="983747"/>
            <a:ext cx="10033201" cy="469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3" name="Shape 393"/>
          <p:cNvSpPr/>
          <p:nvPr/>
        </p:nvSpPr>
        <p:spPr>
          <a:xfrm>
            <a:off x="983147" y="5681748"/>
            <a:ext cx="10033202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4" name="Shape 394"/>
          <p:cNvSpPr/>
          <p:nvPr/>
        </p:nvSpPr>
        <p:spPr>
          <a:xfrm flipV="1">
            <a:off x="11017617" y="983748"/>
            <a:ext cx="1" cy="469800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95" name="image44.png" descr="A picture containing website&#10;&#10;Description automatically generate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3925" y="78244"/>
            <a:ext cx="10677525" cy="6701510"/>
          </a:xfrm>
          <a:prstGeom prst="rect">
            <a:avLst/>
          </a:prstGeom>
          <a:ln>
            <a:solidFill>
              <a:srgbClr val="4472C4"/>
            </a:solidFill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7" name="Table 397"/>
          <p:cNvGraphicFramePr/>
          <p:nvPr/>
        </p:nvGraphicFramePr>
        <p:xfrm>
          <a:off x="400050" y="600075"/>
          <a:ext cx="11489336" cy="78105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1489336"/>
              </a:tblGrid>
              <a:tr h="781050">
                <a:tc>
                  <a:txBody>
                    <a:bodyPr/>
                    <a:lstStyle/>
                    <a:p>
                      <a:pPr algn="ctr">
                        <a:defRPr b="1" cap="none" spc="0" sz="2400">
                          <a:latin typeface="Dubai Medium"/>
                          <a:ea typeface="Dubai Medium"/>
                          <a:cs typeface="Dubai Medium"/>
                          <a:sym typeface="Dubai Medium"/>
                        </a:defRPr>
                      </a:pPr>
                    </a:p>
                    <a:p>
                      <a:pPr algn="ctr">
                        <a:defRPr b="1" cap="none" spc="0" sz="2400">
                          <a:latin typeface="Dubai Medium"/>
                          <a:ea typeface="Dubai Medium"/>
                          <a:cs typeface="Dubai Medium"/>
                          <a:sym typeface="Dubai Medium"/>
                        </a:defRPr>
                      </a:pPr>
                      <a:r>
                        <a:t>Modern Apprenticeship Week: 1st - 5th March 2021- </a:t>
                      </a:r>
                      <a:r>
                        <a:rPr u="sng">
                          <a:solidFill>
                            <a:srgbClr val="359632"/>
                          </a:solidFill>
                          <a:uFill>
                            <a:solidFill>
                              <a:srgbClr val="359632"/>
                            </a:solidFill>
                          </a:uFill>
                          <a:hlinkClick r:id="rId2" invalidUrl="" action="" tgtFrame="" tooltip="" history="1" highlightClick="0" endSnd="0"/>
                        </a:rPr>
                        <a:t>www.Apprenticeship.scot</a:t>
                      </a:r>
                    </a:p>
                  </a:txBody>
                  <a:tcPr marL="0" marR="0" marT="0" marB="0" anchor="ctr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7696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8" name="Table 398"/>
          <p:cNvGraphicFramePr/>
          <p:nvPr/>
        </p:nvGraphicFramePr>
        <p:xfrm>
          <a:off x="352425" y="2200275"/>
          <a:ext cx="11663707" cy="363405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104900"/>
                <a:gridCol w="1636780"/>
                <a:gridCol w="4311284"/>
                <a:gridCol w="1015202"/>
                <a:gridCol w="3595539"/>
              </a:tblGrid>
              <a:tr h="228600">
                <a:tc>
                  <a:txBody>
                    <a:bodyPr/>
                    <a:lstStyle/>
                    <a:p>
                      <a:pPr algn="ctr">
                        <a:defRPr cap="none" spc="0" sz="1800"/>
                      </a:pPr>
                      <a:r>
                        <a:rPr b="1" sz="1400"/>
                        <a:t>Date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cap="none" spc="0" sz="1800"/>
                      </a:pPr>
                      <a:r>
                        <a:rPr b="1" sz="1400"/>
                        <a:t>Organisation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cap="none" spc="0" sz="1800"/>
                      </a:pPr>
                      <a:r>
                        <a:rPr b="1" sz="1400"/>
                        <a:t>Sector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cap="none" spc="0" sz="1800"/>
                      </a:pPr>
                      <a:r>
                        <a:rPr b="1" sz="1400"/>
                        <a:t>Time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cap="none" spc="0" sz="1800"/>
                      </a:pPr>
                      <a:r>
                        <a:rPr b="1" sz="1400"/>
                        <a:t>Links/contact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</a:tr>
              <a:tr h="943904">
                <a:tc>
                  <a:txBody>
                    <a:bodyPr/>
                    <a:lstStyle/>
                    <a:p>
                      <a:pPr algn="l">
                        <a:defRPr cap="none" spc="0" sz="1800"/>
                      </a:pPr>
                      <a:r>
                        <a:rPr b="1" sz="1200"/>
                        <a:t>Monday 1st March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cap="none" spc="0" sz="1800"/>
                      </a:pPr>
                      <a:r>
                        <a:rPr b="1" sz="1200"/>
                        <a:t>Young Professionals: Host    plus - EY, GSK, QA, HSBCuk, PWC, Capgemini, RAF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cap="none" spc="0" sz="1800"/>
                      </a:pPr>
                      <a:r>
                        <a:rPr b="1" sz="1200"/>
                        <a:t>Accounting, Business, Technology, Finance, Pharmaceuticals, Marketing and Graduate Apprenticeships.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cap="none" spc="0" sz="1800"/>
                      </a:pPr>
                      <a:r>
                        <a:rPr b="1" sz="1200"/>
                        <a:t>4pm - 6pm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cap="none" spc="0" sz="1800"/>
                      </a:pPr>
                      <a:r>
                        <a:rPr b="1" sz="1200"/>
                        <a:t>https://t.co/2QwBNlzmGu?amp=1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</a:tr>
              <a:tr h="758824">
                <a:tc>
                  <a:txBody>
                    <a:bodyPr/>
                    <a:lstStyle/>
                    <a:p>
                      <a:pPr algn="l">
                        <a:defRPr cap="none" spc="0" sz="1800"/>
                      </a:pPr>
                      <a:r>
                        <a:rPr b="1" sz="1200"/>
                        <a:t>Monday 1st March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cap="none" spc="0" sz="1800"/>
                      </a:pPr>
                      <a:r>
                        <a:rPr b="1" sz="1200"/>
                        <a:t>British Deaf Association and Skills Development Scotland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cap="none" spc="0" sz="1800"/>
                      </a:pPr>
                      <a:r>
                        <a:rPr b="1" sz="1200"/>
                        <a:t>Modern Apprenticeships 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cap="none" spc="0" sz="1800"/>
                      </a:pPr>
                      <a:r>
                        <a:rPr b="1" sz="1200"/>
                        <a:t>2pm : Live stream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cap="none" spc="0" sz="1800"/>
                      </a:pPr>
                      <a:r>
                        <a:rPr b="1" sz="1200"/>
                        <a:t>https://t.co/gCucs0gU0G?amp=1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</a:tr>
              <a:tr h="758824">
                <a:tc>
                  <a:txBody>
                    <a:bodyPr/>
                    <a:lstStyle/>
                    <a:p>
                      <a:pPr algn="l">
                        <a:defRPr cap="none" spc="0" sz="1800"/>
                      </a:pPr>
                      <a:r>
                        <a:rPr b="1" sz="1200"/>
                        <a:t>Monday 1st March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cap="none" spc="0" sz="1800"/>
                      </a:pPr>
                      <a:r>
                        <a:rPr b="1" sz="1200"/>
                        <a:t>Skills Development Scotland Introduction to Apprenticeships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cap="none" spc="0" sz="1800"/>
                      </a:pPr>
                      <a:r>
                        <a:rPr b="1" sz="1200"/>
                        <a:t>All : Clyde 1 hosts an overview of what it’s like to be an Apprentice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cap="none" spc="0" sz="1800"/>
                      </a:pPr>
                      <a:r>
                        <a:rPr b="1" sz="1200"/>
                        <a:t>2.30pm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cap="none" spc="0" sz="1800"/>
                      </a:pPr>
                      <a:r>
                        <a:rPr b="1" sz="1200"/>
                        <a:t>https://www.myworldofwork.co.uk/marketplace/opportunities/1480-radio-silence-not-a-chance-lets-shout-about-apprenticeships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</a:tr>
              <a:tr h="943904">
                <a:tc>
                  <a:txBody>
                    <a:bodyPr/>
                    <a:lstStyle/>
                    <a:p>
                      <a:pPr algn="l">
                        <a:defRPr cap="none" spc="0" sz="1800"/>
                      </a:pPr>
                      <a:r>
                        <a:rPr b="1" sz="1200"/>
                        <a:t>Monday 1st March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cap="none" spc="0" sz="1800"/>
                      </a:pPr>
                      <a:r>
                        <a:rPr b="1" sz="1200"/>
                        <a:t>Skills Development Scotland                 Meet the Expert 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cap="none" spc="0" sz="1800"/>
                      </a:pPr>
                      <a:r>
                        <a:rPr b="1" sz="1200"/>
                        <a:t>Children and Young People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cap="none" spc="0" sz="1800"/>
                      </a:pPr>
                      <a:r>
                        <a:rPr b="1" sz="1200"/>
                        <a:t>2.10pm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cap="none" spc="0" sz="1800"/>
                      </a:pPr>
                      <a:r>
                        <a:rPr b="1" sz="1200"/>
                        <a:t>https://www.myworldofwork.co.uk/marketplace/opportunities/1456-virtual-meet-the-expert-session--early-learning-and-childcare--modern-apprentice-in-children-and-young-people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0" name="Table 400"/>
          <p:cNvGraphicFramePr/>
          <p:nvPr/>
        </p:nvGraphicFramePr>
        <p:xfrm>
          <a:off x="352425" y="2076450"/>
          <a:ext cx="11531968" cy="2105274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1466849"/>
                <a:gridCol w="2247897"/>
                <a:gridCol w="3260008"/>
                <a:gridCol w="1003408"/>
                <a:gridCol w="3553805"/>
              </a:tblGrid>
              <a:tr h="969333">
                <a:tc>
                  <a:txBody>
                    <a:bodyPr/>
                    <a:lstStyle/>
                    <a:p>
                      <a:pPr algn="l">
                        <a:defRPr b="0"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/>
                        <a:t>Tuesday   2nd March​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254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/>
                        <a:t>Skills Development Scotland         Meet the Expert​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254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/>
                        <a:t>Manufacturing: National Manufacturing Institute Scotland​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254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/>
                        <a:t>2.10pm​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254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/>
                        <a:t>https://www.myworldofwork.co.uk/marketplace/opportunities/1469-virtual-meet-the-expert---national-manufacturing-institute-scotland---careers-in-manufacturing​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254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</a:tr>
              <a:tr h="1135940">
                <a:tc>
                  <a:txBody>
                    <a:bodyPr/>
                    <a:lstStyle/>
                    <a:p>
                      <a:pPr algn="l">
                        <a:defRPr cap="none" spc="0" sz="1800"/>
                      </a:pPr>
                      <a:r>
                        <a:rPr b="1" sz="1400"/>
                        <a:t>Tuesday 2nd  March ​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254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cap="none" spc="0" sz="1800"/>
                      </a:pPr>
                      <a:r>
                        <a:rPr b="1" sz="1400"/>
                        <a:t>Skills Development Scotland         Let's talk about Apprenticeships​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254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cap="none" spc="0" sz="1800"/>
                      </a:pPr>
                      <a:r>
                        <a:rPr b="1" sz="1400"/>
                        <a:t>What it’s like to be an Apprentice​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254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cap="none" spc="0" sz="1800"/>
                      </a:pPr>
                      <a:r>
                        <a:rPr b="1" sz="1400"/>
                        <a:t>2pm​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254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cap="none" spc="0" sz="1800"/>
                      </a:pPr>
                      <a:r>
                        <a:rPr b="1" sz="1400"/>
                        <a:t>https://www.myworldofwork.co.uk/marketplace/opportunities/1477-lets-talk-about-apprenticeships-​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254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1" name="Table 401"/>
          <p:cNvGraphicFramePr/>
          <p:nvPr/>
        </p:nvGraphicFramePr>
        <p:xfrm>
          <a:off x="419100" y="333375"/>
          <a:ext cx="11298484" cy="78105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1298483"/>
              </a:tblGrid>
              <a:tr h="781050">
                <a:tc>
                  <a:txBody>
                    <a:bodyPr/>
                    <a:lstStyle/>
                    <a:p>
                      <a:pPr algn="ctr">
                        <a:defRPr b="1" cap="none" spc="0" sz="2400">
                          <a:latin typeface="Dubai Medium"/>
                          <a:ea typeface="Dubai Medium"/>
                          <a:cs typeface="Dubai Medium"/>
                          <a:sym typeface="Dubai Medium"/>
                        </a:defRPr>
                      </a:pPr>
                    </a:p>
                    <a:p>
                      <a:pPr algn="ctr">
                        <a:defRPr b="1" cap="none" spc="0" sz="2400">
                          <a:latin typeface="Dubai Medium"/>
                          <a:ea typeface="Dubai Medium"/>
                          <a:cs typeface="Dubai Medium"/>
                          <a:sym typeface="Dubai Medium"/>
                        </a:defRPr>
                      </a:pPr>
                      <a:r>
                        <a:t>Modern Apprenticeship Week: 1st - 5th March 2021- </a:t>
                      </a:r>
                      <a:r>
                        <a:rPr u="sng">
                          <a:solidFill>
                            <a:srgbClr val="359632"/>
                          </a:solidFill>
                          <a:uFill>
                            <a:solidFill>
                              <a:srgbClr val="359632"/>
                            </a:solidFill>
                          </a:uFill>
                          <a:hlinkClick r:id="rId2" invalidUrl="" action="" tgtFrame="" tooltip="" history="1" highlightClick="0" endSnd="0"/>
                        </a:rPr>
                        <a:t>www.Apprenticeship.scot</a:t>
                      </a:r>
                    </a:p>
                  </a:txBody>
                  <a:tcPr marL="0" marR="0" marT="0" marB="0" anchor="ctr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7696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3" name="Table 403"/>
          <p:cNvGraphicFramePr/>
          <p:nvPr/>
        </p:nvGraphicFramePr>
        <p:xfrm>
          <a:off x="314325" y="1695450"/>
          <a:ext cx="11666019" cy="3910635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1371600"/>
                <a:gridCol w="1885950"/>
                <a:gridCol w="3505198"/>
                <a:gridCol w="1308153"/>
                <a:gridCol w="3595117"/>
              </a:tblGrid>
              <a:tr h="1360796">
                <a:tc>
                  <a:txBody>
                    <a:bodyPr/>
                    <a:lstStyle/>
                    <a:p>
                      <a:pPr algn="l">
                        <a:defRPr b="0"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/>
                        <a:t>Thursday 4th March​​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254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/>
                        <a:t>Skills Development Scotland                Meet the Expert​​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254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/>
                        <a:t>Life and Chemical Sciences: Biotechnology Innovation Centre​​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254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/>
                        <a:t>2.10pm​​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254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/>
                        <a:t>https://www.myworldofwork.co.uk/marketplace/opportunities/1448-virtual-meet-the-expert-session---industrial-biotechnology-innovation-centre-ibioic---life--chemical-sciences​​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254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</a:tr>
              <a:tr h="1175832">
                <a:tc>
                  <a:txBody>
                    <a:bodyPr/>
                    <a:lstStyle/>
                    <a:p>
                      <a:pPr algn="l">
                        <a:defRPr cap="none" spc="0" sz="1800"/>
                      </a:pPr>
                      <a:r>
                        <a:rPr b="1" sz="1400"/>
                        <a:t>Thursday 4th March​​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254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cap="none" spc="0" sz="1800"/>
                      </a:pPr>
                      <a:r>
                        <a:rPr b="1" sz="1400"/>
                        <a:t>Army​​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254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cap="none" spc="0" sz="1800"/>
                      </a:pPr>
                      <a:r>
                        <a:rPr b="1" sz="1400"/>
                        <a:t>Movement to Work Programme​​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254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cap="none" spc="0" sz="1800"/>
                      </a:pPr>
                      <a:r>
                        <a:rPr b="1" sz="1400"/>
                        <a:t>10am - 1pm:  Virtual work  experience​​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254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cap="none" spc="0" sz="1800"/>
                      </a:pPr>
                      <a:r>
                        <a:rPr b="1" sz="1400"/>
                        <a:t>https://meet82224173.adobeconnect.com/eati00i0hmm7/event/event_info.html​​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254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</a:tr>
              <a:tr h="1374007">
                <a:tc>
                  <a:txBody>
                    <a:bodyPr/>
                    <a:lstStyle/>
                    <a:p>
                      <a:pPr algn="l">
                        <a:defRPr cap="none" spc="0" sz="1800"/>
                      </a:pPr>
                      <a:r>
                        <a:rPr b="1" sz="1400"/>
                        <a:t>Friday 5th  March​​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cap="none" spc="0" sz="1800"/>
                      </a:pPr>
                      <a:r>
                        <a:rPr b="1" sz="1400"/>
                        <a:t>Skills Development Scotland                  Meet the Expert​​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cap="none" spc="0" sz="1800"/>
                      </a:pPr>
                      <a:r>
                        <a:rPr b="1" sz="1400"/>
                        <a:t>Early Years and Childcare​​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cap="none" spc="0" sz="1800"/>
                      </a:pPr>
                      <a:r>
                        <a:rPr b="1" sz="1400"/>
                        <a:t>2.10pm​​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cap="none" spc="0" sz="1800"/>
                      </a:pPr>
                      <a:r>
                        <a:rPr b="1" sz="1400"/>
                        <a:t>https://www.myworldofwork.co.uk/marketplace/opportunities/1455-virtual-meet-the-expert-session--early-learning-and-childcare--graduate-apprenticeship-in-early-learning-and-childcare.​​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D7EE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4" name="Table 404"/>
          <p:cNvGraphicFramePr/>
          <p:nvPr/>
        </p:nvGraphicFramePr>
        <p:xfrm>
          <a:off x="400050" y="333375"/>
          <a:ext cx="11430000" cy="78105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1430000"/>
              </a:tblGrid>
              <a:tr h="781050">
                <a:tc>
                  <a:txBody>
                    <a:bodyPr/>
                    <a:lstStyle/>
                    <a:p>
                      <a:pPr algn="ctr">
                        <a:defRPr b="1" cap="none" spc="0" sz="2400">
                          <a:latin typeface="Dubai Medium"/>
                          <a:ea typeface="Dubai Medium"/>
                          <a:cs typeface="Dubai Medium"/>
                          <a:sym typeface="Dubai Medium"/>
                        </a:defRPr>
                      </a:pPr>
                    </a:p>
                    <a:p>
                      <a:pPr algn="ctr">
                        <a:defRPr b="1" cap="none" spc="0" sz="2400">
                          <a:latin typeface="Dubai Medium"/>
                          <a:ea typeface="Dubai Medium"/>
                          <a:cs typeface="Dubai Medium"/>
                          <a:sym typeface="Dubai Medium"/>
                        </a:defRPr>
                      </a:pPr>
                      <a:r>
                        <a:t>Modern Apprenticeship Week: 1st - 5th March 2021- </a:t>
                      </a:r>
                      <a:r>
                        <a:rPr u="sng">
                          <a:solidFill>
                            <a:srgbClr val="359632"/>
                          </a:solidFill>
                          <a:uFill>
                            <a:solidFill>
                              <a:srgbClr val="359632"/>
                            </a:solidFill>
                          </a:uFill>
                          <a:hlinkClick r:id="rId2" invalidUrl="" action="" tgtFrame="" tooltip="" history="1" highlightClick="0" endSnd="0"/>
                        </a:rPr>
                        <a:t>www.Apprenticeship.scot</a:t>
                      </a:r>
                    </a:p>
                  </a:txBody>
                  <a:tcPr marL="0" marR="0" marT="0" marB="0" anchor="ctr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7696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/>
        </p:nvSpPr>
        <p:spPr>
          <a:xfrm>
            <a:off x="5825999" y="3690870"/>
            <a:ext cx="540001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411" name="Group 411"/>
          <p:cNvGrpSpPr/>
          <p:nvPr/>
        </p:nvGrpSpPr>
        <p:grpSpPr>
          <a:xfrm>
            <a:off x="9966373" y="4441673"/>
            <a:ext cx="1394725" cy="1381278"/>
            <a:chOff x="0" y="0"/>
            <a:chExt cx="1394724" cy="1381276"/>
          </a:xfrm>
        </p:grpSpPr>
        <p:sp>
          <p:nvSpPr>
            <p:cNvPr id="407" name="Shape 407"/>
            <p:cNvSpPr/>
            <p:nvPr/>
          </p:nvSpPr>
          <p:spPr>
            <a:xfrm flipH="1" rot="2700000">
              <a:off x="441115" y="55219"/>
              <a:ext cx="571821" cy="1316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8" y="0"/>
                  </a:moveTo>
                  <a:lnTo>
                    <a:pt x="10800" y="52"/>
                  </a:lnTo>
                  <a:lnTo>
                    <a:pt x="10856" y="30"/>
                  </a:lnTo>
                  <a:lnTo>
                    <a:pt x="10932" y="0"/>
                  </a:lnTo>
                  <a:lnTo>
                    <a:pt x="10932" y="104"/>
                  </a:lnTo>
                  <a:lnTo>
                    <a:pt x="11680" y="399"/>
                  </a:lnTo>
                  <a:cubicBezTo>
                    <a:pt x="17809" y="3061"/>
                    <a:pt x="21600" y="6738"/>
                    <a:pt x="21600" y="10800"/>
                  </a:cubicBezTo>
                  <a:cubicBezTo>
                    <a:pt x="21600" y="14862"/>
                    <a:pt x="17809" y="18539"/>
                    <a:pt x="11680" y="21201"/>
                  </a:cubicBezTo>
                  <a:lnTo>
                    <a:pt x="10932" y="21496"/>
                  </a:lnTo>
                  <a:lnTo>
                    <a:pt x="10932" y="21600"/>
                  </a:lnTo>
                  <a:lnTo>
                    <a:pt x="10856" y="21570"/>
                  </a:lnTo>
                  <a:lnTo>
                    <a:pt x="10800" y="21548"/>
                  </a:lnTo>
                  <a:lnTo>
                    <a:pt x="10668" y="21600"/>
                  </a:lnTo>
                  <a:lnTo>
                    <a:pt x="10668" y="21496"/>
                  </a:lnTo>
                  <a:lnTo>
                    <a:pt x="9920" y="21201"/>
                  </a:lnTo>
                  <a:cubicBezTo>
                    <a:pt x="3791" y="18539"/>
                    <a:pt x="0" y="14862"/>
                    <a:pt x="0" y="10800"/>
                  </a:cubicBezTo>
                  <a:cubicBezTo>
                    <a:pt x="0" y="6738"/>
                    <a:pt x="3791" y="3061"/>
                    <a:pt x="9920" y="399"/>
                  </a:cubicBezTo>
                  <a:lnTo>
                    <a:pt x="10668" y="104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410" name="Group 410"/>
            <p:cNvGrpSpPr/>
            <p:nvPr/>
          </p:nvGrpSpPr>
          <p:grpSpPr>
            <a:xfrm>
              <a:off x="0" y="0"/>
              <a:ext cx="1344351" cy="1345884"/>
              <a:chOff x="0" y="0"/>
              <a:chExt cx="1344350" cy="1345883"/>
            </a:xfrm>
          </p:grpSpPr>
          <p:sp>
            <p:nvSpPr>
              <p:cNvPr id="408" name="Shape 408"/>
              <p:cNvSpPr/>
              <p:nvPr/>
            </p:nvSpPr>
            <p:spPr>
              <a:xfrm flipH="1" rot="2700000">
                <a:off x="392425" y="10037"/>
                <a:ext cx="571821" cy="1311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20" y="349"/>
                    </a:moveTo>
                    <a:lnTo>
                      <a:pt x="10800" y="0"/>
                    </a:lnTo>
                    <a:lnTo>
                      <a:pt x="11680" y="349"/>
                    </a:lnTo>
                    <a:cubicBezTo>
                      <a:pt x="17809" y="3020"/>
                      <a:pt x="21600" y="6710"/>
                      <a:pt x="21600" y="10787"/>
                    </a:cubicBezTo>
                    <a:cubicBezTo>
                      <a:pt x="21600" y="14863"/>
                      <a:pt x="17809" y="18554"/>
                      <a:pt x="11680" y="21225"/>
                    </a:cubicBezTo>
                    <a:lnTo>
                      <a:pt x="10797" y="21600"/>
                    </a:lnTo>
                    <a:lnTo>
                      <a:pt x="9920" y="21225"/>
                    </a:lnTo>
                    <a:cubicBezTo>
                      <a:pt x="3791" y="18554"/>
                      <a:pt x="0" y="14863"/>
                      <a:pt x="0" y="10787"/>
                    </a:cubicBezTo>
                    <a:cubicBezTo>
                      <a:pt x="0" y="6710"/>
                      <a:pt x="3791" y="3020"/>
                      <a:pt x="9920" y="349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09" name="Shape 409"/>
              <p:cNvSpPr/>
              <p:nvPr/>
            </p:nvSpPr>
            <p:spPr>
              <a:xfrm flipH="1">
                <a:off x="0" y="200370"/>
                <a:ext cx="1145514" cy="1145514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412" name="Shape 4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3" name="Shape 413"/>
          <p:cNvSpPr/>
          <p:nvPr>
            <p:ph type="title"/>
          </p:nvPr>
        </p:nvSpPr>
        <p:spPr>
          <a:xfrm>
            <a:off x="1084235" y="1007734"/>
            <a:ext cx="10023531" cy="430888"/>
          </a:xfrm>
          <a:prstGeom prst="rect">
            <a:avLst/>
          </a:prstGeom>
        </p:spPr>
        <p:txBody>
          <a:bodyPr anchor="b"/>
          <a:lstStyle>
            <a:lvl1pPr algn="ctr">
              <a:defRPr sz="2600">
                <a:latin typeface="Dubai Medium"/>
                <a:ea typeface="Dubai Medium"/>
                <a:cs typeface="Dubai Medium"/>
                <a:sym typeface="Dubai Medium"/>
              </a:defRPr>
            </a:lvl1pPr>
          </a:lstStyle>
          <a:p>
            <a:pPr/>
            <a:r>
              <a:t>Updates and promotion of opportunities</a:t>
            </a:r>
          </a:p>
        </p:txBody>
      </p:sp>
      <p:sp>
        <p:nvSpPr>
          <p:cNvPr id="414" name="Shape 414"/>
          <p:cNvSpPr/>
          <p:nvPr/>
        </p:nvSpPr>
        <p:spPr>
          <a:xfrm>
            <a:off x="5825999" y="1911592"/>
            <a:ext cx="540001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15" name="image45.png" descr="Logo, icon, company name&#10;&#10;Description automatically generated"/>
          <p:cNvPicPr>
            <a:picLocks noChangeAspect="1"/>
          </p:cNvPicPr>
          <p:nvPr/>
        </p:nvPicPr>
        <p:blipFill>
          <a:blip r:embed="rId2">
            <a:extLst/>
          </a:blip>
          <a:srcRect l="13333" t="0" r="12221" b="0"/>
          <a:stretch>
            <a:fillRect/>
          </a:stretch>
        </p:blipFill>
        <p:spPr>
          <a:xfrm>
            <a:off x="1280999" y="3181350"/>
            <a:ext cx="2550509" cy="1892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6" name="image46.png" descr="A picture containing text, businesscard, envelope, vector graphics&#10;&#10;Description automatically generate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05350" y="3181350"/>
            <a:ext cx="1885950" cy="190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image47.png" descr="Internet with solid fill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29475" y="2562225"/>
            <a:ext cx="3171825" cy="3143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0" name="Shape 420"/>
          <p:cNvSpPr/>
          <p:nvPr>
            <p:ph type="title"/>
          </p:nvPr>
        </p:nvSpPr>
        <p:spPr>
          <a:xfrm>
            <a:off x="279899" y="868361"/>
            <a:ext cx="5169734" cy="1302188"/>
          </a:xfrm>
          <a:prstGeom prst="rect">
            <a:avLst/>
          </a:prstGeom>
        </p:spPr>
        <p:txBody>
          <a:bodyPr/>
          <a:lstStyle>
            <a:lvl1pPr>
              <a:defRPr>
                <a:latin typeface="Dubai Medium"/>
                <a:ea typeface="Dubai Medium"/>
                <a:cs typeface="Dubai Medium"/>
                <a:sym typeface="Dubai Medium"/>
              </a:defRPr>
            </a:lvl1pPr>
          </a:lstStyle>
          <a:p>
            <a:pPr/>
            <a:r>
              <a:t>Links to key websites</a:t>
            </a:r>
          </a:p>
        </p:txBody>
      </p:sp>
      <p:pic>
        <p:nvPicPr>
          <p:cNvPr id="421" name="image49.jpg" descr="Lock with a love heart"/>
          <p:cNvPicPr>
            <a:picLocks noChangeAspect="1"/>
          </p:cNvPicPr>
          <p:nvPr/>
        </p:nvPicPr>
        <p:blipFill>
          <a:blip r:embed="rId2">
            <a:extLst/>
          </a:blip>
          <a:srcRect l="7468" t="0" r="6826" b="0"/>
          <a:stretch>
            <a:fillRect/>
          </a:stretch>
        </p:blipFill>
        <p:spPr>
          <a:xfrm>
            <a:off x="641349" y="2928938"/>
            <a:ext cx="4457702" cy="2925675"/>
          </a:xfrm>
          <a:prstGeom prst="rect">
            <a:avLst/>
          </a:prstGeom>
          <a:ln w="12700">
            <a:miter lim="400000"/>
          </a:ln>
        </p:spPr>
      </p:pic>
      <p:sp>
        <p:nvSpPr>
          <p:cNvPr id="422" name="Shape 422"/>
          <p:cNvSpPr/>
          <p:nvPr/>
        </p:nvSpPr>
        <p:spPr>
          <a:xfrm>
            <a:off x="5924550" y="311148"/>
            <a:ext cx="6107463" cy="6727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defRPr sz="1100">
                <a:solidFill>
                  <a:srgbClr val="002060"/>
                </a:solidFill>
              </a:defRPr>
            </a:pPr>
            <a:r>
              <a:rPr u="sng">
                <a:solidFill>
                  <a:srgbClr val="359632"/>
                </a:solidFill>
                <a:uFill>
                  <a:solidFill>
                    <a:srgbClr val="359632"/>
                  </a:solidFill>
                </a:uFill>
                <a:hlinkClick r:id="rId3" invalidUrl="" action="" tgtFrame="" tooltip="" history="1" highlightClick="0" endSnd="0"/>
              </a:rPr>
              <a:t>w</a:t>
            </a:r>
            <a:r>
              <a:rPr sz="1400" u="sng">
                <a:solidFill>
                  <a:srgbClr val="359632"/>
                </a:solidFill>
                <a:uFill>
                  <a:solidFill>
                    <a:srgbClr val="359632"/>
                  </a:solidFill>
                </a:uFill>
                <a:hlinkClick r:id="rId3" invalidUrl="" action="" tgtFrame="" tooltip="" history="1" highlightClick="0" endSnd="0"/>
              </a:rPr>
              <a:t>ww.Apprenticeship.scot</a:t>
            </a:r>
            <a:endParaRPr sz="1400"/>
          </a:p>
          <a:p>
            <a:pPr>
              <a:lnSpc>
                <a:spcPct val="115000"/>
              </a:lnSpc>
              <a:spcBef>
                <a:spcPts val="600"/>
              </a:spcBef>
              <a:defRPr sz="1400">
                <a:solidFill>
                  <a:srgbClr val="002060"/>
                </a:solidFill>
              </a:defRPr>
            </a:pPr>
          </a:p>
          <a:p>
            <a:pPr>
              <a:lnSpc>
                <a:spcPct val="115000"/>
              </a:lnSpc>
              <a:spcBef>
                <a:spcPts val="600"/>
              </a:spcBef>
              <a:defRPr sz="1400">
                <a:solidFill>
                  <a:srgbClr val="002060"/>
                </a:solidFill>
              </a:defRPr>
            </a:pPr>
            <a:r>
              <a:rPr u="sng">
                <a:solidFill>
                  <a:srgbClr val="359632"/>
                </a:solidFill>
                <a:uFill>
                  <a:solidFill>
                    <a:srgbClr val="359632"/>
                  </a:solidFill>
                </a:uFill>
                <a:hlinkClick r:id="rId4" invalidUrl="" action="" tgtFrame="" tooltip="" history="1" highlightClick="0" endSnd="0"/>
              </a:rPr>
              <a:t>https://www.westcollegescotland.ac.uk/courses/foundation-apprenticeship/</a:t>
            </a:r>
          </a:p>
          <a:p>
            <a:pPr>
              <a:lnSpc>
                <a:spcPct val="115000"/>
              </a:lnSpc>
              <a:spcBef>
                <a:spcPts val="600"/>
              </a:spcBef>
              <a:defRPr sz="1400">
                <a:solidFill>
                  <a:srgbClr val="002060"/>
                </a:solidFill>
              </a:defRPr>
            </a:pPr>
          </a:p>
          <a:p>
            <a:pPr>
              <a:lnSpc>
                <a:spcPct val="115000"/>
              </a:lnSpc>
              <a:spcBef>
                <a:spcPts val="600"/>
              </a:spcBef>
              <a:defRPr sz="1400">
                <a:solidFill>
                  <a:srgbClr val="002060"/>
                </a:solidFill>
              </a:defRPr>
            </a:pPr>
            <a:r>
              <a:rPr u="sng">
                <a:solidFill>
                  <a:srgbClr val="359632"/>
                </a:solidFill>
                <a:uFill>
                  <a:solidFill>
                    <a:srgbClr val="359632"/>
                  </a:solidFill>
                </a:uFill>
                <a:hlinkClick r:id="rId5" invalidUrl="" action="" tgtFrame="" tooltip="" history="1" highlightClick="0" endSnd="0"/>
              </a:rPr>
              <a:t>https://careerfinder.ucas.com/jobs/</a:t>
            </a:r>
          </a:p>
          <a:p>
            <a:pPr>
              <a:lnSpc>
                <a:spcPct val="115000"/>
              </a:lnSpc>
              <a:spcBef>
                <a:spcPts val="600"/>
              </a:spcBef>
              <a:defRPr sz="1400">
                <a:solidFill>
                  <a:srgbClr val="002060"/>
                </a:solidFill>
              </a:defRPr>
            </a:pPr>
          </a:p>
          <a:p>
            <a:pPr>
              <a:lnSpc>
                <a:spcPct val="115000"/>
              </a:lnSpc>
              <a:spcBef>
                <a:spcPts val="600"/>
              </a:spcBef>
              <a:defRPr sz="1400">
                <a:solidFill>
                  <a:srgbClr val="002060"/>
                </a:solidFill>
              </a:defRPr>
            </a:pPr>
            <a:r>
              <a:rPr u="sng">
                <a:solidFill>
                  <a:srgbClr val="359632"/>
                </a:solidFill>
                <a:uFill>
                  <a:solidFill>
                    <a:srgbClr val="359632"/>
                  </a:solidFill>
                </a:uFill>
                <a:hlinkClick r:id="rId6" invalidUrl="" action="" tgtFrame="" tooltip="" history="1" highlightClick="0" endSnd="0"/>
              </a:rPr>
              <a:t>https://sites.google.com/re.glow.scot/myfuturepathwayren/home</a:t>
            </a:r>
          </a:p>
          <a:p>
            <a:pPr>
              <a:lnSpc>
                <a:spcPct val="115000"/>
              </a:lnSpc>
              <a:spcBef>
                <a:spcPts val="600"/>
              </a:spcBef>
              <a:defRPr sz="1400">
                <a:solidFill>
                  <a:srgbClr val="002060"/>
                </a:solidFill>
              </a:defRPr>
            </a:pPr>
          </a:p>
          <a:p>
            <a:pPr>
              <a:lnSpc>
                <a:spcPct val="115000"/>
              </a:lnSpc>
              <a:spcBef>
                <a:spcPts val="600"/>
              </a:spcBef>
              <a:defRPr sz="1400">
                <a:solidFill>
                  <a:srgbClr val="002060"/>
                </a:solidFill>
              </a:defRPr>
            </a:pPr>
            <a:r>
              <a:rPr u="sng">
                <a:solidFill>
                  <a:srgbClr val="359632"/>
                </a:solidFill>
                <a:uFill>
                  <a:solidFill>
                    <a:srgbClr val="359632"/>
                  </a:solidFill>
                </a:uFill>
                <a:hlinkClick r:id="rId7" invalidUrl="" action="" tgtFrame="" tooltip="" history="1" highlightClick="0" endSnd="0"/>
              </a:rPr>
              <a:t>https://www.myworldofwork.co.uk/</a:t>
            </a:r>
          </a:p>
          <a:p>
            <a:pPr>
              <a:lnSpc>
                <a:spcPct val="115000"/>
              </a:lnSpc>
              <a:spcBef>
                <a:spcPts val="600"/>
              </a:spcBef>
              <a:defRPr sz="1400">
                <a:solidFill>
                  <a:srgbClr val="002060"/>
                </a:solidFill>
              </a:defRPr>
            </a:pPr>
          </a:p>
          <a:p>
            <a:pPr>
              <a:lnSpc>
                <a:spcPct val="115000"/>
              </a:lnSpc>
              <a:spcBef>
                <a:spcPts val="600"/>
              </a:spcBef>
              <a:defRPr sz="1400">
                <a:solidFill>
                  <a:srgbClr val="002060"/>
                </a:solidFill>
              </a:defRPr>
            </a:pPr>
            <a:r>
              <a:rPr u="sng">
                <a:solidFill>
                  <a:srgbClr val="359632"/>
                </a:solidFill>
                <a:uFill>
                  <a:solidFill>
                    <a:srgbClr val="359632"/>
                  </a:solidFill>
                </a:uFill>
                <a:hlinkClick r:id="rId8" invalidUrl="" action="" tgtFrame="" tooltip="" history="1" highlightClick="0" endSnd="0"/>
              </a:rPr>
              <a:t>https://www.skillsdevelopmentscotland.co.uk/?gclid=EAIaIQobChMIo-qz6N2A7wIViuvtCh1reQ41EAAYASAAEgKA8fD_BwE</a:t>
            </a:r>
          </a:p>
          <a:p>
            <a:pPr>
              <a:lnSpc>
                <a:spcPct val="115000"/>
              </a:lnSpc>
              <a:spcBef>
                <a:spcPts val="600"/>
              </a:spcBef>
              <a:defRPr sz="1400">
                <a:solidFill>
                  <a:srgbClr val="002060"/>
                </a:solidFill>
              </a:defRPr>
            </a:pPr>
          </a:p>
          <a:p>
            <a:pPr>
              <a:lnSpc>
                <a:spcPct val="115000"/>
              </a:lnSpc>
              <a:spcBef>
                <a:spcPts val="600"/>
              </a:spcBef>
              <a:defRPr sz="1400">
                <a:solidFill>
                  <a:srgbClr val="002060"/>
                </a:solidFill>
              </a:defRPr>
            </a:pPr>
            <a:r>
              <a:rPr u="sng">
                <a:solidFill>
                  <a:srgbClr val="359632"/>
                </a:solidFill>
                <a:uFill>
                  <a:solidFill>
                    <a:srgbClr val="359632"/>
                  </a:solidFill>
                </a:uFill>
                <a:hlinkClick r:id="rId9" invalidUrl="" action="" tgtFrame="" tooltip="" history="1" highlightClick="0" endSnd="0"/>
              </a:rPr>
              <a:t>https://careerready.org.uk/scotland/</a:t>
            </a:r>
          </a:p>
          <a:p>
            <a:pPr>
              <a:lnSpc>
                <a:spcPct val="115000"/>
              </a:lnSpc>
              <a:spcBef>
                <a:spcPts val="600"/>
              </a:spcBef>
              <a:defRPr sz="1400">
                <a:solidFill>
                  <a:srgbClr val="002060"/>
                </a:solidFill>
              </a:defRPr>
            </a:pPr>
          </a:p>
          <a:p>
            <a:pPr>
              <a:lnSpc>
                <a:spcPct val="115000"/>
              </a:lnSpc>
              <a:spcBef>
                <a:spcPts val="600"/>
              </a:spcBef>
              <a:defRPr sz="1400">
                <a:solidFill>
                  <a:srgbClr val="002060"/>
                </a:solidFill>
              </a:defRPr>
            </a:pPr>
            <a:r>
              <a:rPr u="sng">
                <a:solidFill>
                  <a:srgbClr val="359632"/>
                </a:solidFill>
                <a:uFill>
                  <a:solidFill>
                    <a:srgbClr val="359632"/>
                  </a:solidFill>
                </a:uFill>
                <a:hlinkClick r:id="rId10" invalidUrl="" action="" tgtFrame="" tooltip="" history="1" highlightClick="0" endSnd="0"/>
              </a:rPr>
              <a:t>https://investinrenfrewshire.com/</a:t>
            </a:r>
          </a:p>
          <a:p>
            <a:pPr>
              <a:lnSpc>
                <a:spcPct val="114998"/>
              </a:lnSpc>
              <a:spcBef>
                <a:spcPts val="600"/>
              </a:spcBef>
              <a:defRPr sz="1400">
                <a:solidFill>
                  <a:srgbClr val="002060"/>
                </a:solidFill>
              </a:defRPr>
            </a:pPr>
          </a:p>
          <a:p>
            <a:pPr>
              <a:lnSpc>
                <a:spcPct val="114998"/>
              </a:lnSpc>
              <a:spcBef>
                <a:spcPts val="600"/>
              </a:spcBef>
              <a:defRPr sz="1400">
                <a:solidFill>
                  <a:srgbClr val="002060"/>
                </a:solidFill>
              </a:defRPr>
            </a:pPr>
            <a:r>
              <a:rPr u="sng">
                <a:solidFill>
                  <a:srgbClr val="359632"/>
                </a:solidFill>
                <a:uFill>
                  <a:solidFill>
                    <a:srgbClr val="359632"/>
                  </a:solidFill>
                </a:uFill>
                <a:hlinkClick r:id="rId11" invalidUrl="" action="" tgtFrame="" tooltip="" history="1" highlightClick="0" endSnd="0"/>
              </a:rPr>
              <a:t>https://www.dywwest.co.uk/Home</a:t>
            </a:r>
          </a:p>
          <a:p>
            <a:pPr>
              <a:lnSpc>
                <a:spcPct val="114998"/>
              </a:lnSpc>
              <a:spcBef>
                <a:spcPts val="600"/>
              </a:spcBef>
              <a:defRPr sz="1100">
                <a:solidFill>
                  <a:srgbClr val="FFFFFF">
                    <a:alpha val="70000"/>
                  </a:srgbClr>
                </a:solidFill>
              </a:defRPr>
            </a:pPr>
          </a:p>
          <a:p>
            <a:pPr>
              <a:lnSpc>
                <a:spcPct val="115000"/>
              </a:lnSpc>
              <a:spcBef>
                <a:spcPts val="600"/>
              </a:spcBef>
              <a:defRPr sz="1100">
                <a:solidFill>
                  <a:srgbClr val="FFFFFF">
                    <a:alpha val="70000"/>
                  </a:srgbClr>
                </a:solidFill>
              </a:defRPr>
            </a:pPr>
          </a:p>
          <a:p>
            <a:pPr>
              <a:lnSpc>
                <a:spcPct val="115000"/>
              </a:lnSpc>
              <a:spcBef>
                <a:spcPts val="600"/>
              </a:spcBef>
              <a:defRPr sz="1100">
                <a:solidFill>
                  <a:srgbClr val="FFFFFF">
                    <a:alpha val="70000"/>
                  </a:srgbClr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5" name="Shape 425"/>
          <p:cNvSpPr/>
          <p:nvPr>
            <p:ph type="title"/>
          </p:nvPr>
        </p:nvSpPr>
        <p:spPr>
          <a:xfrm>
            <a:off x="1079999" y="862150"/>
            <a:ext cx="6120002" cy="1009486"/>
          </a:xfrm>
          <a:prstGeom prst="rect">
            <a:avLst/>
          </a:prstGeom>
        </p:spPr>
        <p:txBody>
          <a:bodyPr anchor="b"/>
          <a:lstStyle>
            <a:lvl1pPr algn="ctr">
              <a:defRPr>
                <a:latin typeface="Dubai Medium"/>
                <a:ea typeface="Dubai Medium"/>
                <a:cs typeface="Dubai Medium"/>
                <a:sym typeface="Dubai Medium"/>
              </a:defRPr>
            </a:lvl1pPr>
          </a:lstStyle>
          <a:p>
            <a:pPr/>
            <a:r>
              <a:t>Thank you for your time</a:t>
            </a:r>
          </a:p>
        </p:txBody>
      </p:sp>
      <p:sp>
        <p:nvSpPr>
          <p:cNvPr id="426" name="Shape 426"/>
          <p:cNvSpPr/>
          <p:nvPr/>
        </p:nvSpPr>
        <p:spPr>
          <a:xfrm>
            <a:off x="3869999" y="2310207"/>
            <a:ext cx="540001" cy="1"/>
          </a:xfrm>
          <a:prstGeom prst="line">
            <a:avLst/>
          </a:prstGeom>
          <a:ln w="1016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7" name="Shape 427"/>
          <p:cNvSpPr/>
          <p:nvPr>
            <p:ph type="body" sz="half" idx="1"/>
          </p:nvPr>
        </p:nvSpPr>
        <p:spPr>
          <a:xfrm>
            <a:off x="51299" y="2701925"/>
            <a:ext cx="8169276" cy="3009900"/>
          </a:xfrm>
          <a:prstGeom prst="rect">
            <a:avLst/>
          </a:prstGeom>
        </p:spPr>
        <p:txBody>
          <a:bodyPr/>
          <a:lstStyle/>
          <a:p>
            <a:pPr marL="359409" indent="-359409">
              <a:defRPr sz="2800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Any questions can be sent to the school office email: </a:t>
            </a:r>
          </a:p>
          <a:p>
            <a:pPr marL="359409" indent="-359409">
              <a:defRPr sz="2800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rPr u="sng">
                <a:solidFill>
                  <a:srgbClr val="359632"/>
                </a:solidFill>
                <a:uFill>
                  <a:solidFill>
                    <a:srgbClr val="359632"/>
                  </a:solidFill>
                </a:uFill>
                <a:hlinkClick r:id="rId2" invalidUrl="" action="" tgtFrame="" tooltip="" history="1" highlightClick="0" endSnd="0"/>
              </a:rPr>
              <a:t>johnstonehighenquiries@renfrewshire.gov.uk</a:t>
            </a:r>
          </a:p>
          <a:p>
            <a:pPr marL="359409" indent="-359409">
              <a:defRPr sz="2800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For the attention of : Mrs Amanda Carlin</a:t>
            </a:r>
          </a:p>
        </p:txBody>
      </p:sp>
      <p:pic>
        <p:nvPicPr>
          <p:cNvPr id="428" name="image50.jpg" descr="White puzzle with one red piece"/>
          <p:cNvPicPr>
            <a:picLocks noChangeAspect="1"/>
          </p:cNvPicPr>
          <p:nvPr/>
        </p:nvPicPr>
        <p:blipFill>
          <a:blip r:embed="rId3">
            <a:extLst/>
          </a:blip>
          <a:srcRect l="34907" t="0" r="33343" b="0"/>
          <a:stretch>
            <a:fillRect/>
          </a:stretch>
        </p:blipFill>
        <p:spPr>
          <a:xfrm>
            <a:off x="8321010" y="9"/>
            <a:ext cx="3870990" cy="68579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7" name="Shape 277"/>
          <p:cNvSpPr/>
          <p:nvPr>
            <p:ph type="title"/>
          </p:nvPr>
        </p:nvSpPr>
        <p:spPr>
          <a:xfrm>
            <a:off x="1079999" y="1011236"/>
            <a:ext cx="4426783" cy="1292663"/>
          </a:xfrm>
          <a:prstGeom prst="rect">
            <a:avLst/>
          </a:prstGeom>
        </p:spPr>
        <p:txBody>
          <a:bodyPr/>
          <a:lstStyle>
            <a:lvl1pPr>
              <a:defRPr>
                <a:latin typeface="Dubai Medium"/>
                <a:ea typeface="Dubai Medium"/>
                <a:cs typeface="Dubai Medium"/>
                <a:sym typeface="Dubai Medium"/>
              </a:defRPr>
            </a:lvl1pPr>
          </a:lstStyle>
          <a:p>
            <a:pPr/>
            <a:r>
              <a:t>Workshop Agenda:</a:t>
            </a:r>
          </a:p>
        </p:txBody>
      </p:sp>
      <p:pic>
        <p:nvPicPr>
          <p:cNvPr id="278" name="image4.png" descr="Teacher with solid fil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1920" y="1716855"/>
            <a:ext cx="2088001" cy="208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image1.png" descr="Logo&#10;&#10;Description automatically generated"/>
          <p:cNvPicPr>
            <a:picLocks noChangeAspect="1"/>
          </p:cNvPicPr>
          <p:nvPr/>
        </p:nvPicPr>
        <p:blipFill>
          <a:blip r:embed="rId3">
            <a:extLst/>
          </a:blip>
          <a:srcRect l="0" t="22093" r="0" b="38952"/>
          <a:stretch>
            <a:fillRect/>
          </a:stretch>
        </p:blipFill>
        <p:spPr>
          <a:xfrm>
            <a:off x="1081816" y="4430181"/>
            <a:ext cx="4013052" cy="998937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hape 280"/>
          <p:cNvSpPr/>
          <p:nvPr>
            <p:ph type="body" idx="1"/>
          </p:nvPr>
        </p:nvSpPr>
        <p:spPr>
          <a:xfrm>
            <a:off x="6176210" y="265527"/>
            <a:ext cx="5555014" cy="634565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15000"/>
              </a:lnSpc>
              <a:buSzTx/>
              <a:buNone/>
              <a:defRPr sz="1800">
                <a:latin typeface="Dubai Medium"/>
                <a:ea typeface="Dubai Medium"/>
                <a:cs typeface="Dubai Medium"/>
                <a:sym typeface="Dubai Medium"/>
              </a:defRPr>
            </a:pPr>
          </a:p>
          <a:p>
            <a:pPr marL="359409" indent="-359409">
              <a:lnSpc>
                <a:spcPct val="115000"/>
              </a:lnSpc>
              <a:defRPr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What is Employability?</a:t>
            </a:r>
          </a:p>
          <a:p>
            <a:pPr marL="359409" indent="-359409">
              <a:lnSpc>
                <a:spcPct val="115000"/>
              </a:lnSpc>
              <a:defRPr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Development of skills and qualities</a:t>
            </a:r>
          </a:p>
          <a:p>
            <a:pPr marL="359409" indent="-359409">
              <a:lnSpc>
                <a:spcPct val="115000"/>
              </a:lnSpc>
              <a:defRPr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Barriers to Employability</a:t>
            </a:r>
          </a:p>
          <a:p>
            <a:pPr marL="359409" indent="-359409">
              <a:lnSpc>
                <a:spcPct val="115000"/>
              </a:lnSpc>
              <a:defRPr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Role of Employability at Johnstone High</a:t>
            </a:r>
          </a:p>
          <a:p>
            <a:pPr marL="359409" indent="-359409">
              <a:lnSpc>
                <a:spcPct val="115000"/>
              </a:lnSpc>
              <a:defRPr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Partner's</a:t>
            </a:r>
          </a:p>
          <a:p>
            <a:pPr marL="359409" indent="-359409">
              <a:lnSpc>
                <a:spcPct val="115000"/>
              </a:lnSpc>
              <a:defRPr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Opportunities</a:t>
            </a:r>
          </a:p>
          <a:p>
            <a:pPr marL="359409" indent="-359409">
              <a:lnSpc>
                <a:spcPct val="115000"/>
              </a:lnSpc>
              <a:defRPr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Case Study</a:t>
            </a:r>
          </a:p>
          <a:p>
            <a:pPr marL="359409" indent="-359409">
              <a:lnSpc>
                <a:spcPct val="115000"/>
              </a:lnSpc>
              <a:defRPr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Foundation Apprenticeships </a:t>
            </a:r>
          </a:p>
          <a:p>
            <a:pPr marL="359409" indent="-359409">
              <a:lnSpc>
                <a:spcPct val="115000"/>
              </a:lnSpc>
              <a:defRPr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Modern and Graduate Apprenticeships</a:t>
            </a:r>
          </a:p>
          <a:p>
            <a:pPr marL="359409" indent="-359409">
              <a:lnSpc>
                <a:spcPct val="114998"/>
              </a:lnSpc>
              <a:defRPr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Apprenticeship Week – 1st to 5th March 2021</a:t>
            </a:r>
          </a:p>
          <a:p>
            <a:pPr marL="359409" indent="-359409">
              <a:lnSpc>
                <a:spcPct val="115000"/>
              </a:lnSpc>
              <a:defRPr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Updates and promotion of opportunities</a:t>
            </a:r>
          </a:p>
          <a:p>
            <a:pPr marL="359409" indent="-359409">
              <a:lnSpc>
                <a:spcPct val="115000"/>
              </a:lnSpc>
              <a:defRPr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Links to key websites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type="title"/>
          </p:nvPr>
        </p:nvSpPr>
        <p:spPr>
          <a:xfrm>
            <a:off x="3786842" y="509213"/>
            <a:ext cx="5096062" cy="655638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Dubai Medium"/>
                <a:ea typeface="Dubai Medium"/>
                <a:cs typeface="Dubai Medium"/>
                <a:sym typeface="Dubai Medium"/>
              </a:defRPr>
            </a:lvl1pPr>
          </a:lstStyle>
          <a:p>
            <a:pPr/>
            <a:r>
              <a:t>Employability</a:t>
            </a:r>
          </a:p>
        </p:txBody>
      </p:sp>
      <p:pic>
        <p:nvPicPr>
          <p:cNvPr id="283" name="image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677" y="1349001"/>
            <a:ext cx="2517402" cy="1571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age7.jpg" descr="A picture containing text, blackboard&#10;&#10;Description automatically generate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00997" y="1347226"/>
            <a:ext cx="2518522" cy="15727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mage8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38606" y="1347787"/>
            <a:ext cx="2526927" cy="1571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image9.jpg" descr="A picture containing text, person&#10;&#10;Description automatically generate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157168" y="1351429"/>
            <a:ext cx="2528608" cy="15822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age10.jpg" descr="Graphical user interface, text&#10;&#10;Description automatically generated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48591" y="3843897"/>
            <a:ext cx="3371290" cy="23437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image11.jpg" descr="A picture containing text, clipart&#10;&#10;Description automatically generated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895570" y="3843897"/>
            <a:ext cx="2884955" cy="23437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image12.jpg" descr="Diagram, venn diagram&#10;&#10;Description automatically generated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254813" y="3844457"/>
            <a:ext cx="2343150" cy="23425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2" name="Shape 292"/>
          <p:cNvSpPr/>
          <p:nvPr>
            <p:ph type="title"/>
          </p:nvPr>
        </p:nvSpPr>
        <p:spPr>
          <a:xfrm>
            <a:off x="4984750" y="1011237"/>
            <a:ext cx="6120001" cy="860401"/>
          </a:xfrm>
          <a:prstGeom prst="rect">
            <a:avLst/>
          </a:prstGeom>
        </p:spPr>
        <p:txBody>
          <a:bodyPr anchor="b"/>
          <a:lstStyle>
            <a:lvl1pPr algn="ctr">
              <a:defRPr>
                <a:latin typeface="Dubai Medium"/>
                <a:ea typeface="Dubai Medium"/>
                <a:cs typeface="Dubai Medium"/>
                <a:sym typeface="Dubai Medium"/>
              </a:defRPr>
            </a:lvl1pPr>
          </a:lstStyle>
          <a:p>
            <a:pPr/>
            <a:r>
              <a:t>What is Employability?</a:t>
            </a:r>
          </a:p>
        </p:txBody>
      </p:sp>
      <p:pic>
        <p:nvPicPr>
          <p:cNvPr id="293" name="image13.jpg" descr="Two business people communicating"/>
          <p:cNvPicPr>
            <a:picLocks noChangeAspect="1"/>
          </p:cNvPicPr>
          <p:nvPr/>
        </p:nvPicPr>
        <p:blipFill>
          <a:blip r:embed="rId2">
            <a:extLst/>
          </a:blip>
          <a:srcRect l="17787" t="0" r="44535" b="0"/>
          <a:stretch>
            <a:fillRect/>
          </a:stretch>
        </p:blipFill>
        <p:spPr>
          <a:xfrm>
            <a:off x="19" y="10"/>
            <a:ext cx="3870971" cy="6857922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Shape 294"/>
          <p:cNvSpPr/>
          <p:nvPr/>
        </p:nvSpPr>
        <p:spPr>
          <a:xfrm>
            <a:off x="7774750" y="2310207"/>
            <a:ext cx="540001" cy="1"/>
          </a:xfrm>
          <a:prstGeom prst="line">
            <a:avLst/>
          </a:prstGeom>
          <a:ln w="1016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5" name="Shape 295"/>
          <p:cNvSpPr/>
          <p:nvPr/>
        </p:nvSpPr>
        <p:spPr>
          <a:xfrm>
            <a:off x="4984750" y="2759075"/>
            <a:ext cx="6121400" cy="3185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algn="ctr">
              <a:lnSpc>
                <a:spcPct val="125000"/>
              </a:lnSpc>
              <a:spcBef>
                <a:spcPts val="400"/>
              </a:spcBef>
              <a:defRPr b="1" i="1" sz="2000">
                <a:solidFill>
                  <a:srgbClr val="FFFFFF">
                    <a:alpha val="70000"/>
                  </a:srgbClr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“Employability </a:t>
            </a:r>
            <a:r>
              <a:rPr b="0"/>
              <a:t>is having a </a:t>
            </a:r>
            <a:r>
              <a:t>set of </a:t>
            </a:r>
            <a:r>
              <a:rPr>
                <a:solidFill>
                  <a:srgbClr val="92D050"/>
                </a:solidFill>
              </a:rPr>
              <a:t>s</a:t>
            </a:r>
            <a:r>
              <a:rPr b="0">
                <a:solidFill>
                  <a:srgbClr val="92D050"/>
                </a:solidFill>
              </a:rPr>
              <a:t>kills, knowledge, understanding and personal attributes</a:t>
            </a:r>
            <a:r>
              <a:t> </a:t>
            </a:r>
            <a:r>
              <a:rPr b="0"/>
              <a:t>that make a person more likely to choose and secure occupations in which they can be satisfied and successful.” </a:t>
            </a:r>
          </a:p>
          <a:p>
            <a:pPr algn="ctr">
              <a:lnSpc>
                <a:spcPct val="125000"/>
              </a:lnSpc>
              <a:spcBef>
                <a:spcPts val="400"/>
              </a:spcBef>
              <a:defRPr i="1" sz="2000">
                <a:solidFill>
                  <a:srgbClr val="FFFFFF">
                    <a:alpha val="70000"/>
                  </a:srgbClr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Dacre Pool &amp; Sewell 2007 </a:t>
            </a:r>
          </a:p>
          <a:p>
            <a:pPr>
              <a:lnSpc>
                <a:spcPct val="125000"/>
              </a:lnSpc>
              <a:spcBef>
                <a:spcPts val="600"/>
              </a:spcBef>
              <a:defRPr sz="2000">
                <a:solidFill>
                  <a:srgbClr val="FFFFFF">
                    <a:alpha val="70000"/>
                  </a:srgbClr>
                </a:solidFill>
              </a:defRPr>
            </a:pPr>
          </a:p>
          <a:p>
            <a:pPr>
              <a:lnSpc>
                <a:spcPct val="125000"/>
              </a:lnSpc>
              <a:spcBef>
                <a:spcPts val="600"/>
              </a:spcBef>
              <a:defRPr sz="2000">
                <a:solidFill>
                  <a:srgbClr val="FFFFFF">
                    <a:alpha val="70000"/>
                  </a:srgbClr>
                </a:solidFill>
              </a:defRPr>
            </a:pPr>
            <a:r>
              <a:t>​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8" name="Shape 298"/>
          <p:cNvSpPr/>
          <p:nvPr>
            <p:ph type="title"/>
          </p:nvPr>
        </p:nvSpPr>
        <p:spPr>
          <a:xfrm>
            <a:off x="679949" y="687385"/>
            <a:ext cx="5474534" cy="3940614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>
                <a:latin typeface="Dubai Medium"/>
                <a:ea typeface="Dubai Medium"/>
                <a:cs typeface="Dubai Medium"/>
                <a:sym typeface="Dubai Medium"/>
              </a:defRPr>
            </a:lvl1pPr>
          </a:lstStyle>
          <a:p>
            <a:pPr/>
            <a:r>
              <a:t>What are the skills and qualities Employers say are needed to secure employment?</a:t>
            </a:r>
          </a:p>
        </p:txBody>
      </p:sp>
      <p:pic>
        <p:nvPicPr>
          <p:cNvPr id="299" name="image14-small.jpg" descr="Engineers with digital tablet and blueprints in a factory"/>
          <p:cNvPicPr>
            <a:picLocks noChangeAspect="1"/>
          </p:cNvPicPr>
          <p:nvPr/>
        </p:nvPicPr>
        <p:blipFill>
          <a:blip r:embed="rId2">
            <a:extLst/>
          </a:blip>
          <a:srcRect l="0" t="1672" r="0" b="0"/>
          <a:stretch>
            <a:fillRect/>
          </a:stretch>
        </p:blipFill>
        <p:spPr>
          <a:xfrm>
            <a:off x="1079499" y="2843212"/>
            <a:ext cx="4457613" cy="2925704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Shape 300"/>
          <p:cNvSpPr/>
          <p:nvPr/>
        </p:nvSpPr>
        <p:spPr>
          <a:xfrm>
            <a:off x="6229350" y="-479427"/>
            <a:ext cx="6088413" cy="5581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  <a:defRPr b="1" sz="2000">
                <a:solidFill>
                  <a:srgbClr val="FFFFFF">
                    <a:alpha val="70000"/>
                  </a:srgbClr>
                </a:solidFill>
              </a:defRPr>
            </a:pPr>
          </a:p>
          <a:p>
            <a:pPr>
              <a:lnSpc>
                <a:spcPct val="125000"/>
              </a:lnSpc>
              <a:spcBef>
                <a:spcPts val="600"/>
              </a:spcBef>
              <a:defRPr b="1" sz="2000">
                <a:solidFill>
                  <a:srgbClr val="FFFFFF">
                    <a:alpha val="70000"/>
                  </a:srgbClr>
                </a:solidFill>
              </a:defRPr>
            </a:pPr>
          </a:p>
          <a:p>
            <a:pPr marL="285750" indent="-285750">
              <a:lnSpc>
                <a:spcPct val="125000"/>
              </a:lnSpc>
              <a:spcBef>
                <a:spcPts val="600"/>
              </a:spcBef>
              <a:buClr>
                <a:srgbClr val="E388E7"/>
              </a:buClr>
              <a:buSzPct val="100000"/>
              <a:buFont typeface="Arial"/>
              <a:buChar char="•"/>
              <a:defRPr sz="2800">
                <a:solidFill>
                  <a:srgbClr val="FFFFFF">
                    <a:alpha val="70000"/>
                  </a:srgbClr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Positive attitude </a:t>
            </a:r>
            <a:endParaRPr>
              <a:solidFill>
                <a:srgbClr val="FFFFFF"/>
              </a:solidFill>
            </a:endParaRPr>
          </a:p>
          <a:p>
            <a:pPr marL="285750" indent="-285750">
              <a:lnSpc>
                <a:spcPct val="125000"/>
              </a:lnSpc>
              <a:spcBef>
                <a:spcPts val="600"/>
              </a:spcBef>
              <a:buClr>
                <a:srgbClr val="E388E7"/>
              </a:buClr>
              <a:buSzPct val="100000"/>
              <a:buFont typeface="Arial"/>
              <a:buChar char="•"/>
              <a:defRPr sz="2800">
                <a:solidFill>
                  <a:srgbClr val="FFFFFF">
                    <a:alpha val="70000"/>
                  </a:srgbClr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Communication</a:t>
            </a:r>
            <a:endParaRPr>
              <a:solidFill>
                <a:srgbClr val="FFFFFF"/>
              </a:solidFill>
            </a:endParaRPr>
          </a:p>
          <a:p>
            <a:pPr marL="285750" indent="-285750">
              <a:lnSpc>
                <a:spcPct val="125000"/>
              </a:lnSpc>
              <a:spcBef>
                <a:spcPts val="600"/>
              </a:spcBef>
              <a:buClr>
                <a:srgbClr val="E388E7"/>
              </a:buClr>
              <a:buSzPct val="100000"/>
              <a:buFont typeface="Arial"/>
              <a:buChar char="•"/>
              <a:defRPr sz="2800">
                <a:solidFill>
                  <a:srgbClr val="FFFFFF">
                    <a:alpha val="70000"/>
                  </a:srgbClr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Teamwork </a:t>
            </a:r>
            <a:endParaRPr>
              <a:solidFill>
                <a:srgbClr val="FFFFFF"/>
              </a:solidFill>
            </a:endParaRPr>
          </a:p>
          <a:p>
            <a:pPr marL="285750" indent="-285750">
              <a:lnSpc>
                <a:spcPct val="125000"/>
              </a:lnSpc>
              <a:spcBef>
                <a:spcPts val="600"/>
              </a:spcBef>
              <a:buClr>
                <a:srgbClr val="E388E7"/>
              </a:buClr>
              <a:buSzPct val="100000"/>
              <a:buFont typeface="Arial"/>
              <a:buChar char="•"/>
              <a:defRPr sz="2800">
                <a:solidFill>
                  <a:srgbClr val="FFFFFF">
                    <a:alpha val="70000"/>
                  </a:srgbClr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Self-management </a:t>
            </a:r>
            <a:endParaRPr>
              <a:solidFill>
                <a:srgbClr val="FFFFFF"/>
              </a:solidFill>
            </a:endParaRPr>
          </a:p>
          <a:p>
            <a:pPr marL="285750" indent="-285750">
              <a:lnSpc>
                <a:spcPct val="125000"/>
              </a:lnSpc>
              <a:spcBef>
                <a:spcPts val="600"/>
              </a:spcBef>
              <a:buClr>
                <a:srgbClr val="E388E7"/>
              </a:buClr>
              <a:buSzPct val="100000"/>
              <a:buFont typeface="Arial"/>
              <a:buChar char="•"/>
              <a:defRPr sz="2800">
                <a:solidFill>
                  <a:srgbClr val="FFFFFF">
                    <a:alpha val="70000"/>
                  </a:srgbClr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Willingness to learn </a:t>
            </a:r>
            <a:endParaRPr>
              <a:solidFill>
                <a:srgbClr val="FFFFFF"/>
              </a:solidFill>
            </a:endParaRPr>
          </a:p>
          <a:p>
            <a:pPr marL="285750" indent="-285750">
              <a:lnSpc>
                <a:spcPct val="125000"/>
              </a:lnSpc>
              <a:spcBef>
                <a:spcPts val="600"/>
              </a:spcBef>
              <a:buClr>
                <a:srgbClr val="E388E7"/>
              </a:buClr>
              <a:buSzPct val="100000"/>
              <a:buFont typeface="Arial"/>
              <a:buChar char="•"/>
              <a:defRPr sz="2800">
                <a:solidFill>
                  <a:srgbClr val="FFFFFF">
                    <a:alpha val="70000"/>
                  </a:srgbClr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Thinking skills (problem solving and decision making) </a:t>
            </a:r>
            <a:endParaRPr>
              <a:solidFill>
                <a:srgbClr val="FFFFFF"/>
              </a:solidFill>
            </a:endParaRPr>
          </a:p>
          <a:p>
            <a:pPr marL="285750" indent="-285750">
              <a:lnSpc>
                <a:spcPct val="125000"/>
              </a:lnSpc>
              <a:spcBef>
                <a:spcPts val="600"/>
              </a:spcBef>
              <a:buClr>
                <a:srgbClr val="E388E7"/>
              </a:buClr>
              <a:buSzPct val="100000"/>
              <a:buFont typeface="Arial"/>
              <a:buChar char="•"/>
              <a:defRPr sz="2800">
                <a:solidFill>
                  <a:srgbClr val="FFFFFF">
                    <a:alpha val="70000"/>
                  </a:srgbClr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Resilience.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3" name="Shape 303"/>
          <p:cNvSpPr/>
          <p:nvPr>
            <p:ph type="title"/>
          </p:nvPr>
        </p:nvSpPr>
        <p:spPr>
          <a:xfrm>
            <a:off x="274287" y="539999"/>
            <a:ext cx="3884964" cy="1636437"/>
          </a:xfrm>
          <a:prstGeom prst="rect">
            <a:avLst/>
          </a:prstGeom>
        </p:spPr>
        <p:txBody>
          <a:bodyPr anchor="b"/>
          <a:lstStyle>
            <a:lvl1pPr algn="ctr" defTabSz="905255">
              <a:lnSpc>
                <a:spcPct val="90000"/>
              </a:lnSpc>
              <a:defRPr spc="396" sz="2376">
                <a:latin typeface="Dubai Medium"/>
                <a:ea typeface="Dubai Medium"/>
                <a:cs typeface="Dubai Medium"/>
                <a:sym typeface="Dubai Medium"/>
              </a:defRPr>
            </a:lvl1pPr>
          </a:lstStyle>
          <a:p>
            <a:pPr/>
            <a:r>
              <a:t>How do we make sure young people develop these skills and qualities?</a:t>
            </a:r>
          </a:p>
        </p:txBody>
      </p:sp>
      <p:sp>
        <p:nvSpPr>
          <p:cNvPr id="304" name="Shape 304"/>
          <p:cNvSpPr/>
          <p:nvPr/>
        </p:nvSpPr>
        <p:spPr>
          <a:xfrm>
            <a:off x="2213468" y="2310207"/>
            <a:ext cx="540001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5" name="Shape 305"/>
          <p:cNvSpPr/>
          <p:nvPr/>
        </p:nvSpPr>
        <p:spPr>
          <a:xfrm>
            <a:off x="912463" y="3425826"/>
            <a:ext cx="2608613" cy="3130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25000"/>
              </a:lnSpc>
              <a:spcBef>
                <a:spcPts val="600"/>
              </a:spcBef>
              <a:defRPr sz="2400">
                <a:solidFill>
                  <a:srgbClr val="FFFFFF">
                    <a:alpha val="70000"/>
                  </a:srgbClr>
                </a:solidFill>
                <a:latin typeface="Dubai Medium"/>
                <a:ea typeface="Dubai Medium"/>
                <a:cs typeface="Dubai Medium"/>
                <a:sym typeface="Dubai Medium"/>
              </a:defRPr>
            </a:lvl1pPr>
          </a:lstStyle>
          <a:p>
            <a:pPr/>
            <a:r>
              <a:t>Employability skills are the entitlement of ALL learners, but some who face barriers need more of a “Helping Hand”.​</a:t>
            </a:r>
          </a:p>
        </p:txBody>
      </p:sp>
      <p:pic>
        <p:nvPicPr>
          <p:cNvPr id="306" name="image15.jpg" descr="Timeline, Teams&#10;&#10;Description automatically generated"/>
          <p:cNvPicPr>
            <a:picLocks noChangeAspect="1"/>
          </p:cNvPicPr>
          <p:nvPr/>
        </p:nvPicPr>
        <p:blipFill>
          <a:blip r:embed="rId2">
            <a:extLst/>
          </a:blip>
          <a:srcRect l="0" t="0" r="18651" b="0"/>
          <a:stretch>
            <a:fillRect/>
          </a:stretch>
        </p:blipFill>
        <p:spPr>
          <a:xfrm>
            <a:off x="8418510" y="301875"/>
            <a:ext cx="3622952" cy="6301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mage16.png" descr="Diagram&#10;&#10;Description automatically generated"/>
          <p:cNvPicPr>
            <a:picLocks noChangeAspect="1"/>
          </p:cNvPicPr>
          <p:nvPr/>
        </p:nvPicPr>
        <p:blipFill>
          <a:blip r:embed="rId3">
            <a:extLst/>
          </a:blip>
          <a:srcRect l="0" t="164" r="14074" b="18092"/>
          <a:stretch>
            <a:fillRect/>
          </a:stretch>
        </p:blipFill>
        <p:spPr>
          <a:xfrm>
            <a:off x="4572655" y="306636"/>
            <a:ext cx="3690734" cy="2610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image17.jpg" descr="Text&#10;&#10;Description automatically generated"/>
          <p:cNvPicPr>
            <a:picLocks noChangeAspect="1"/>
          </p:cNvPicPr>
          <p:nvPr/>
        </p:nvPicPr>
        <p:blipFill>
          <a:blip r:embed="rId4">
            <a:extLst/>
          </a:blip>
          <a:srcRect l="0" t="0" r="9410" b="0"/>
          <a:stretch>
            <a:fillRect/>
          </a:stretch>
        </p:blipFill>
        <p:spPr>
          <a:xfrm>
            <a:off x="4551436" y="3427200"/>
            <a:ext cx="3718202" cy="31765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type="title"/>
          </p:nvPr>
        </p:nvSpPr>
        <p:spPr>
          <a:xfrm>
            <a:off x="612775" y="401638"/>
            <a:ext cx="10960100" cy="655638"/>
          </a:xfrm>
          <a:prstGeom prst="rect">
            <a:avLst/>
          </a:prstGeom>
        </p:spPr>
        <p:txBody>
          <a:bodyPr/>
          <a:lstStyle>
            <a:lvl1pPr defTabSz="841247">
              <a:defRPr spc="368" sz="2944">
                <a:latin typeface="Dubai Medium"/>
                <a:ea typeface="Dubai Medium"/>
                <a:cs typeface="Dubai Medium"/>
                <a:sym typeface="Dubai Medium"/>
              </a:defRPr>
            </a:lvl1pPr>
          </a:lstStyle>
          <a:p>
            <a:pPr/>
            <a:r>
              <a:t>Career education input by career advisor</a:t>
            </a:r>
          </a:p>
        </p:txBody>
      </p:sp>
      <p:sp>
        <p:nvSpPr>
          <p:cNvPr id="311" name="Shape 311"/>
          <p:cNvSpPr/>
          <p:nvPr>
            <p:ph type="body" idx="1"/>
          </p:nvPr>
        </p:nvSpPr>
        <p:spPr>
          <a:xfrm>
            <a:off x="612775" y="1790700"/>
            <a:ext cx="10026650" cy="3978275"/>
          </a:xfrm>
          <a:prstGeom prst="rect">
            <a:avLst/>
          </a:prstGeom>
        </p:spPr>
        <p:txBody>
          <a:bodyPr/>
          <a:lstStyle/>
          <a:p>
            <a:pPr marL="319874" indent="-319874" defTabSz="813816">
              <a:spcBef>
                <a:spcPts val="800"/>
              </a:spcBef>
              <a:defRPr sz="2136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P7 transition </a:t>
            </a:r>
          </a:p>
          <a:p>
            <a:pPr marL="319874" indent="-319874" defTabSz="813816">
              <a:spcBef>
                <a:spcPts val="800"/>
              </a:spcBef>
              <a:defRPr sz="2136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S2  group </a:t>
            </a:r>
          </a:p>
          <a:p>
            <a:pPr marL="319874" indent="-319874" defTabSz="813816">
              <a:spcBef>
                <a:spcPts val="800"/>
              </a:spcBef>
              <a:defRPr sz="2136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S2  subject choice </a:t>
            </a:r>
          </a:p>
          <a:p>
            <a:pPr marL="319874" indent="-319874" defTabSz="813816">
              <a:spcBef>
                <a:spcPts val="800"/>
              </a:spcBef>
              <a:defRPr sz="2136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S3  group </a:t>
            </a:r>
          </a:p>
          <a:p>
            <a:pPr marL="319874" indent="-319874" defTabSz="813816">
              <a:spcBef>
                <a:spcPts val="800"/>
              </a:spcBef>
              <a:defRPr sz="2136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S4 targeted interview </a:t>
            </a:r>
          </a:p>
          <a:p>
            <a:pPr marL="319874" indent="-319874" defTabSz="813816">
              <a:spcBef>
                <a:spcPts val="800"/>
              </a:spcBef>
              <a:defRPr sz="2136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S5 targeted interview x 3</a:t>
            </a:r>
          </a:p>
          <a:p>
            <a:pPr marL="319874" indent="-319874" defTabSz="813816">
              <a:spcBef>
                <a:spcPts val="800"/>
              </a:spcBef>
              <a:defRPr sz="2136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S5 Mod App group</a:t>
            </a:r>
          </a:p>
          <a:p>
            <a:pPr marL="319874" indent="-319874" defTabSz="813816">
              <a:spcBef>
                <a:spcPts val="800"/>
              </a:spcBef>
              <a:defRPr sz="2136"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S6 targeted interview x 3</a:t>
            </a:r>
          </a:p>
        </p:txBody>
      </p:sp>
      <p:pic>
        <p:nvPicPr>
          <p:cNvPr id="312" name="image18.png" descr="A picture containing logo&#10;&#10;Description automatically generate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8200" y="1175448"/>
            <a:ext cx="3200400" cy="2811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image1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8200" y="4385309"/>
            <a:ext cx="3257550" cy="21450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6" name="Shape 316"/>
          <p:cNvSpPr/>
          <p:nvPr>
            <p:ph type="title"/>
          </p:nvPr>
        </p:nvSpPr>
        <p:spPr>
          <a:xfrm>
            <a:off x="4984750" y="531812"/>
            <a:ext cx="6120001" cy="1339826"/>
          </a:xfrm>
          <a:prstGeom prst="rect">
            <a:avLst/>
          </a:prstGeom>
        </p:spPr>
        <p:txBody>
          <a:bodyPr anchor="b"/>
          <a:lstStyle>
            <a:lvl1pPr algn="ctr">
              <a:defRPr>
                <a:latin typeface="Dubai Medium"/>
                <a:ea typeface="Dubai Medium"/>
                <a:cs typeface="Dubai Medium"/>
                <a:sym typeface="Dubai Medium"/>
              </a:defRPr>
            </a:lvl1pPr>
          </a:lstStyle>
          <a:p>
            <a:pPr/>
            <a:r>
              <a:t>Barriers to developing employability skills</a:t>
            </a:r>
          </a:p>
        </p:txBody>
      </p:sp>
      <p:pic>
        <p:nvPicPr>
          <p:cNvPr id="317" name="image20.png" descr="Construction Barricade with solid fil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0988" y="1758570"/>
            <a:ext cx="3330002" cy="3330002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Shape 318"/>
          <p:cNvSpPr/>
          <p:nvPr/>
        </p:nvSpPr>
        <p:spPr>
          <a:xfrm>
            <a:off x="7774750" y="2310207"/>
            <a:ext cx="540001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9" name="Shape 319"/>
          <p:cNvSpPr/>
          <p:nvPr>
            <p:ph type="body" sz="half" idx="1"/>
          </p:nvPr>
        </p:nvSpPr>
        <p:spPr>
          <a:xfrm>
            <a:off x="4984750" y="2759075"/>
            <a:ext cx="6121400" cy="3009900"/>
          </a:xfrm>
          <a:prstGeom prst="rect">
            <a:avLst/>
          </a:prstGeom>
        </p:spPr>
        <p:txBody>
          <a:bodyPr/>
          <a:lstStyle/>
          <a:p>
            <a:pPr marL="359409" indent="-359409">
              <a:spcBef>
                <a:spcPts val="0"/>
              </a:spcBef>
              <a:defRPr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Lack of self esteem</a:t>
            </a:r>
          </a:p>
          <a:p>
            <a:pPr marL="359409" indent="-359409">
              <a:spcBef>
                <a:spcPts val="0"/>
              </a:spcBef>
              <a:defRPr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Poor literacy and numeracy skills</a:t>
            </a:r>
          </a:p>
          <a:p>
            <a:pPr marL="359409" indent="-359409">
              <a:spcBef>
                <a:spcPts val="0"/>
              </a:spcBef>
              <a:defRPr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Lack of resilience or other mental health issues</a:t>
            </a:r>
          </a:p>
          <a:p>
            <a:pPr marL="359409" indent="-359409">
              <a:spcBef>
                <a:spcPts val="0"/>
              </a:spcBef>
              <a:defRPr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Lack of educational engagement / attendance</a:t>
            </a:r>
          </a:p>
          <a:p>
            <a:pPr marL="359409" indent="-359409">
              <a:spcBef>
                <a:spcPts val="0"/>
              </a:spcBef>
              <a:defRPr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Poor social skills</a:t>
            </a:r>
          </a:p>
          <a:p>
            <a:pPr marL="359409" indent="-359409">
              <a:spcBef>
                <a:spcPts val="0"/>
              </a:spcBef>
              <a:defRPr>
                <a:solidFill>
                  <a:srgbClr val="FFFFFF"/>
                </a:solidFill>
                <a:latin typeface="Dubai Medium"/>
                <a:ea typeface="Dubai Medium"/>
                <a:cs typeface="Dubai Medium"/>
                <a:sym typeface="Dubai Medium"/>
              </a:defRPr>
            </a:pPr>
            <a:r>
              <a:t>Long term unemployment within family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LeafVTI">
  <a:themeElements>
    <a:clrScheme name="LeafVTI">
      <a:dk1>
        <a:srgbClr val="000000"/>
      </a:dk1>
      <a:lt1>
        <a:srgbClr val="282441"/>
      </a:lt1>
      <a:dk2>
        <a:srgbClr val="A7A7A7"/>
      </a:dk2>
      <a:lt2>
        <a:srgbClr val="535353"/>
      </a:lt2>
      <a:accent1>
        <a:srgbClr val="D139D7"/>
      </a:accent1>
      <a:accent2>
        <a:srgbClr val="7D27C5"/>
      </a:accent2>
      <a:accent3>
        <a:srgbClr val="4D39D7"/>
      </a:accent3>
      <a:accent4>
        <a:srgbClr val="2755C5"/>
      </a:accent4>
      <a:accent5>
        <a:srgbClr val="39A9D7"/>
      </a:accent5>
      <a:accent6>
        <a:srgbClr val="24B6A4"/>
      </a:accent6>
      <a:hlink>
        <a:srgbClr val="0000FF"/>
      </a:hlink>
      <a:folHlink>
        <a:srgbClr val="FF00FF"/>
      </a:folHlink>
    </a:clrScheme>
    <a:fontScheme name="LeafVTI">
      <a:majorFont>
        <a:latin typeface="Avenir Next LT Pro Light"/>
        <a:ea typeface="Avenir Next LT Pro Light"/>
        <a:cs typeface="Avenir Next LT Pro Light"/>
      </a:majorFont>
      <a:minorFont>
        <a:latin typeface="Helvetica"/>
        <a:ea typeface="Helvetica"/>
        <a:cs typeface="Helvetica"/>
      </a:minorFont>
    </a:fontScheme>
    <a:fmtScheme name="Leaf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079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Next LT Pr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079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Next LT Pr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eafVTI">
  <a:themeElements>
    <a:clrScheme name="Leaf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139D7"/>
      </a:accent1>
      <a:accent2>
        <a:srgbClr val="7D27C5"/>
      </a:accent2>
      <a:accent3>
        <a:srgbClr val="4D39D7"/>
      </a:accent3>
      <a:accent4>
        <a:srgbClr val="2755C5"/>
      </a:accent4>
      <a:accent5>
        <a:srgbClr val="39A9D7"/>
      </a:accent5>
      <a:accent6>
        <a:srgbClr val="24B6A4"/>
      </a:accent6>
      <a:hlink>
        <a:srgbClr val="0000FF"/>
      </a:hlink>
      <a:folHlink>
        <a:srgbClr val="FF00FF"/>
      </a:folHlink>
    </a:clrScheme>
    <a:fontScheme name="LeafVTI">
      <a:majorFont>
        <a:latin typeface="Avenir Next LT Pro Light"/>
        <a:ea typeface="Avenir Next LT Pro Light"/>
        <a:cs typeface="Avenir Next LT Pro Light"/>
      </a:majorFont>
      <a:minorFont>
        <a:latin typeface="Helvetica"/>
        <a:ea typeface="Helvetica"/>
        <a:cs typeface="Helvetica"/>
      </a:minorFont>
    </a:fontScheme>
    <a:fmtScheme name="Leaf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079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Next LT Pr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079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Next LT Pr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