
<file path=[Content_Types].xml><?xml version="1.0" encoding="utf-8"?>
<Types xmlns="http://schemas.openxmlformats.org/package/2006/content-types">
  <Default Extension="gif" ContentType="image/gif"/>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6" r:id="rId2"/>
    <p:sldId id="302" r:id="rId3"/>
    <p:sldId id="258" r:id="rId4"/>
    <p:sldId id="290" r:id="rId5"/>
    <p:sldId id="291" r:id="rId6"/>
    <p:sldId id="288" r:id="rId7"/>
    <p:sldId id="289" r:id="rId8"/>
    <p:sldId id="287" r:id="rId9"/>
    <p:sldId id="303" r:id="rId10"/>
    <p:sldId id="268" r:id="rId11"/>
    <p:sldId id="301" r:id="rId12"/>
    <p:sldId id="304" r:id="rId13"/>
    <p:sldId id="277" r:id="rId14"/>
    <p:sldId id="278" r:id="rId15"/>
    <p:sldId id="305" r:id="rId16"/>
    <p:sldId id="280" r:id="rId17"/>
    <p:sldId id="293" r:id="rId18"/>
    <p:sldId id="292" r:id="rId19"/>
    <p:sldId id="281" r:id="rId20"/>
    <p:sldId id="282" r:id="rId21"/>
    <p:sldId id="300" r:id="rId22"/>
    <p:sldId id="306" r:id="rId23"/>
  </p:sldIdLst>
  <p:sldSz cx="9144000" cy="6858000" type="screen4x3"/>
  <p:notesSz cx="9144000" cy="6858000"/>
  <p:defaultTextStyle>
    <a:defPPr>
      <a:defRPr lang="en-US"/>
    </a:defPPr>
    <a:lvl1pPr marL="0" algn="l" defTabSz="610956" rtl="0" eaLnBrk="1" latinLnBrk="0" hangingPunct="1">
      <a:defRPr sz="2400" kern="1200">
        <a:solidFill>
          <a:schemeClr val="tx1"/>
        </a:solidFill>
        <a:latin typeface="+mn-lt"/>
        <a:ea typeface="+mn-ea"/>
        <a:cs typeface="+mn-cs"/>
      </a:defRPr>
    </a:lvl1pPr>
    <a:lvl2pPr marL="610956" algn="l" defTabSz="610956" rtl="0" eaLnBrk="1" latinLnBrk="0" hangingPunct="1">
      <a:defRPr sz="2400" kern="1200">
        <a:solidFill>
          <a:schemeClr val="tx1"/>
        </a:solidFill>
        <a:latin typeface="+mn-lt"/>
        <a:ea typeface="+mn-ea"/>
        <a:cs typeface="+mn-cs"/>
      </a:defRPr>
    </a:lvl2pPr>
    <a:lvl3pPr marL="1221913" algn="l" defTabSz="610956" rtl="0" eaLnBrk="1" latinLnBrk="0" hangingPunct="1">
      <a:defRPr sz="2400" kern="1200">
        <a:solidFill>
          <a:schemeClr val="tx1"/>
        </a:solidFill>
        <a:latin typeface="+mn-lt"/>
        <a:ea typeface="+mn-ea"/>
        <a:cs typeface="+mn-cs"/>
      </a:defRPr>
    </a:lvl3pPr>
    <a:lvl4pPr marL="1832869" algn="l" defTabSz="610956" rtl="0" eaLnBrk="1" latinLnBrk="0" hangingPunct="1">
      <a:defRPr sz="2400" kern="1200">
        <a:solidFill>
          <a:schemeClr val="tx1"/>
        </a:solidFill>
        <a:latin typeface="+mn-lt"/>
        <a:ea typeface="+mn-ea"/>
        <a:cs typeface="+mn-cs"/>
      </a:defRPr>
    </a:lvl4pPr>
    <a:lvl5pPr marL="2443825" algn="l" defTabSz="610956" rtl="0" eaLnBrk="1" latinLnBrk="0" hangingPunct="1">
      <a:defRPr sz="2400" kern="1200">
        <a:solidFill>
          <a:schemeClr val="tx1"/>
        </a:solidFill>
        <a:latin typeface="+mn-lt"/>
        <a:ea typeface="+mn-ea"/>
        <a:cs typeface="+mn-cs"/>
      </a:defRPr>
    </a:lvl5pPr>
    <a:lvl6pPr marL="3054782" algn="l" defTabSz="610956" rtl="0" eaLnBrk="1" latinLnBrk="0" hangingPunct="1">
      <a:defRPr sz="2400" kern="1200">
        <a:solidFill>
          <a:schemeClr val="tx1"/>
        </a:solidFill>
        <a:latin typeface="+mn-lt"/>
        <a:ea typeface="+mn-ea"/>
        <a:cs typeface="+mn-cs"/>
      </a:defRPr>
    </a:lvl6pPr>
    <a:lvl7pPr marL="3665738" algn="l" defTabSz="610956" rtl="0" eaLnBrk="1" latinLnBrk="0" hangingPunct="1">
      <a:defRPr sz="2400" kern="1200">
        <a:solidFill>
          <a:schemeClr val="tx1"/>
        </a:solidFill>
        <a:latin typeface="+mn-lt"/>
        <a:ea typeface="+mn-ea"/>
        <a:cs typeface="+mn-cs"/>
      </a:defRPr>
    </a:lvl7pPr>
    <a:lvl8pPr marL="4276695" algn="l" defTabSz="610956" rtl="0" eaLnBrk="1" latinLnBrk="0" hangingPunct="1">
      <a:defRPr sz="2400" kern="1200">
        <a:solidFill>
          <a:schemeClr val="tx1"/>
        </a:solidFill>
        <a:latin typeface="+mn-lt"/>
        <a:ea typeface="+mn-ea"/>
        <a:cs typeface="+mn-cs"/>
      </a:defRPr>
    </a:lvl8pPr>
    <a:lvl9pPr marL="4887651" algn="l" defTabSz="610956"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138" autoAdjust="0"/>
    <p:restoredTop sz="94343" autoAdjust="0"/>
  </p:normalViewPr>
  <p:slideViewPr>
    <p:cSldViewPr snapToGrid="0" snapToObjects="1">
      <p:cViewPr varScale="1">
        <p:scale>
          <a:sx n="90" d="100"/>
          <a:sy n="90" d="100"/>
        </p:scale>
        <p:origin x="1188" y="78"/>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0C1C1084-739C-4F31-B802-F542D4E7BFE2}" type="datetimeFigureOut">
              <a:rPr lang="en-GB" smtClean="0"/>
              <a:t>14/12/2020</a:t>
            </a:fld>
            <a:endParaRPr lang="en-GB" dirty="0"/>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E7C575EB-F790-423F-8B2F-E0B5FFA69A06}" type="slidenum">
              <a:rPr lang="en-GB" smtClean="0"/>
              <a:t>‹#›</a:t>
            </a:fld>
            <a:endParaRPr lang="en-GB" dirty="0"/>
          </a:p>
        </p:txBody>
      </p:sp>
    </p:spTree>
    <p:extLst>
      <p:ext uri="{BB962C8B-B14F-4D97-AF65-F5344CB8AC3E}">
        <p14:creationId xmlns:p14="http://schemas.microsoft.com/office/powerpoint/2010/main" val="2081847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8C6FFDB9-B6E4-45B7-AF69-2F7B9872F0F1}" type="slidenum">
              <a:rPr lang="en-GB" smtClean="0"/>
              <a:pPr/>
              <a:t>7</a:t>
            </a:fld>
            <a:endParaRPr lang="en-GB" dirty="0"/>
          </a:p>
        </p:txBody>
      </p:sp>
    </p:spTree>
    <p:extLst>
      <p:ext uri="{BB962C8B-B14F-4D97-AF65-F5344CB8AC3E}">
        <p14:creationId xmlns:p14="http://schemas.microsoft.com/office/powerpoint/2010/main" val="18361728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563973" indent="0" algn="ctr">
              <a:buNone/>
              <a:defRPr>
                <a:solidFill>
                  <a:schemeClr val="tx1">
                    <a:tint val="75000"/>
                  </a:schemeClr>
                </a:solidFill>
              </a:defRPr>
            </a:lvl2pPr>
            <a:lvl3pPr marL="1127948" indent="0" algn="ctr">
              <a:buNone/>
              <a:defRPr>
                <a:solidFill>
                  <a:schemeClr val="tx1">
                    <a:tint val="75000"/>
                  </a:schemeClr>
                </a:solidFill>
              </a:defRPr>
            </a:lvl3pPr>
            <a:lvl4pPr marL="1691921" indent="0" algn="ctr">
              <a:buNone/>
              <a:defRPr>
                <a:solidFill>
                  <a:schemeClr val="tx1">
                    <a:tint val="75000"/>
                  </a:schemeClr>
                </a:solidFill>
              </a:defRPr>
            </a:lvl4pPr>
            <a:lvl5pPr marL="2255895" indent="0" algn="ctr">
              <a:buNone/>
              <a:defRPr>
                <a:solidFill>
                  <a:schemeClr val="tx1">
                    <a:tint val="75000"/>
                  </a:schemeClr>
                </a:solidFill>
              </a:defRPr>
            </a:lvl5pPr>
            <a:lvl6pPr marL="2819869" indent="0" algn="ctr">
              <a:buNone/>
              <a:defRPr>
                <a:solidFill>
                  <a:schemeClr val="tx1">
                    <a:tint val="75000"/>
                  </a:schemeClr>
                </a:solidFill>
              </a:defRPr>
            </a:lvl6pPr>
            <a:lvl7pPr marL="3383843" indent="0" algn="ctr">
              <a:buNone/>
              <a:defRPr>
                <a:solidFill>
                  <a:schemeClr val="tx1">
                    <a:tint val="75000"/>
                  </a:schemeClr>
                </a:solidFill>
              </a:defRPr>
            </a:lvl7pPr>
            <a:lvl8pPr marL="3947817" indent="0" algn="ctr">
              <a:buNone/>
              <a:defRPr>
                <a:solidFill>
                  <a:schemeClr val="tx1">
                    <a:tint val="75000"/>
                  </a:schemeClr>
                </a:solidFill>
              </a:defRPr>
            </a:lvl8pPr>
            <a:lvl9pPr marL="4511791"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EACFDF72-7288-0646-8541-50C7889239FA}" type="datetimeFigureOut">
              <a:rPr lang="en-US" smtClean="0"/>
              <a:pPr/>
              <a:t>12/14/2020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430E728-AC74-E547-9C61-12A628BF80A0}" type="slidenum">
              <a:rPr lang="en-US" smtClean="0"/>
              <a:pPr/>
              <a:t>‹#›</a:t>
            </a:fld>
            <a:endParaRPr lang="en-US" dirty="0"/>
          </a:p>
        </p:txBody>
      </p:sp>
    </p:spTree>
    <p:extLst>
      <p:ext uri="{BB962C8B-B14F-4D97-AF65-F5344CB8AC3E}">
        <p14:creationId xmlns:p14="http://schemas.microsoft.com/office/powerpoint/2010/main" val="41873083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ACFDF72-7288-0646-8541-50C7889239FA}" type="datetimeFigureOut">
              <a:rPr lang="en-US" smtClean="0"/>
              <a:pPr/>
              <a:t>12/14/2020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430E728-AC74-E547-9C61-12A628BF80A0}" type="slidenum">
              <a:rPr lang="en-US" smtClean="0"/>
              <a:pPr/>
              <a:t>‹#›</a:t>
            </a:fld>
            <a:endParaRPr lang="en-US" dirty="0"/>
          </a:p>
        </p:txBody>
      </p:sp>
    </p:spTree>
    <p:extLst>
      <p:ext uri="{BB962C8B-B14F-4D97-AF65-F5344CB8AC3E}">
        <p14:creationId xmlns:p14="http://schemas.microsoft.com/office/powerpoint/2010/main" val="1653510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1" y="396875"/>
            <a:ext cx="1543050" cy="8451850"/>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342902" y="396875"/>
            <a:ext cx="4476750" cy="845185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ACFDF72-7288-0646-8541-50C7889239FA}" type="datetimeFigureOut">
              <a:rPr lang="en-US" smtClean="0"/>
              <a:pPr/>
              <a:t>12/14/2020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430E728-AC74-E547-9C61-12A628BF80A0}" type="slidenum">
              <a:rPr lang="en-US" smtClean="0"/>
              <a:pPr/>
              <a:t>‹#›</a:t>
            </a:fld>
            <a:endParaRPr lang="en-US" dirty="0"/>
          </a:p>
        </p:txBody>
      </p:sp>
    </p:spTree>
    <p:extLst>
      <p:ext uri="{BB962C8B-B14F-4D97-AF65-F5344CB8AC3E}">
        <p14:creationId xmlns:p14="http://schemas.microsoft.com/office/powerpoint/2010/main" val="5550245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914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ACFDF72-7288-0646-8541-50C7889239FA}" type="datetimeFigureOut">
              <a:rPr lang="en-US" smtClean="0"/>
              <a:pPr/>
              <a:t>12/14/2020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430E728-AC74-E547-9C61-12A628BF80A0}" type="slidenum">
              <a:rPr lang="en-US" smtClean="0"/>
              <a:pPr/>
              <a:t>‹#›</a:t>
            </a:fld>
            <a:endParaRPr lang="en-US" dirty="0"/>
          </a:p>
        </p:txBody>
      </p:sp>
    </p:spTree>
    <p:extLst>
      <p:ext uri="{BB962C8B-B14F-4D97-AF65-F5344CB8AC3E}">
        <p14:creationId xmlns:p14="http://schemas.microsoft.com/office/powerpoint/2010/main" val="2592237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892" b="1" cap="all"/>
            </a:lvl1pPr>
          </a:lstStyle>
          <a:p>
            <a:r>
              <a:rPr lang="en-GB"/>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492">
                <a:solidFill>
                  <a:schemeClr val="tx1">
                    <a:tint val="75000"/>
                  </a:schemeClr>
                </a:solidFill>
              </a:defRPr>
            </a:lvl1pPr>
            <a:lvl2pPr marL="563973" indent="0">
              <a:buNone/>
              <a:defRPr sz="2215">
                <a:solidFill>
                  <a:schemeClr val="tx1">
                    <a:tint val="75000"/>
                  </a:schemeClr>
                </a:solidFill>
              </a:defRPr>
            </a:lvl2pPr>
            <a:lvl3pPr marL="1127948" indent="0">
              <a:buNone/>
              <a:defRPr sz="1939">
                <a:solidFill>
                  <a:schemeClr val="tx1">
                    <a:tint val="75000"/>
                  </a:schemeClr>
                </a:solidFill>
              </a:defRPr>
            </a:lvl3pPr>
            <a:lvl4pPr marL="1691921" indent="0">
              <a:buNone/>
              <a:defRPr sz="1754">
                <a:solidFill>
                  <a:schemeClr val="tx1">
                    <a:tint val="75000"/>
                  </a:schemeClr>
                </a:solidFill>
              </a:defRPr>
            </a:lvl4pPr>
            <a:lvl5pPr marL="2255895" indent="0">
              <a:buNone/>
              <a:defRPr sz="1754">
                <a:solidFill>
                  <a:schemeClr val="tx1">
                    <a:tint val="75000"/>
                  </a:schemeClr>
                </a:solidFill>
              </a:defRPr>
            </a:lvl5pPr>
            <a:lvl6pPr marL="2819869" indent="0">
              <a:buNone/>
              <a:defRPr sz="1754">
                <a:solidFill>
                  <a:schemeClr val="tx1">
                    <a:tint val="75000"/>
                  </a:schemeClr>
                </a:solidFill>
              </a:defRPr>
            </a:lvl6pPr>
            <a:lvl7pPr marL="3383843" indent="0">
              <a:buNone/>
              <a:defRPr sz="1754">
                <a:solidFill>
                  <a:schemeClr val="tx1">
                    <a:tint val="75000"/>
                  </a:schemeClr>
                </a:solidFill>
              </a:defRPr>
            </a:lvl7pPr>
            <a:lvl8pPr marL="3947817" indent="0">
              <a:buNone/>
              <a:defRPr sz="1754">
                <a:solidFill>
                  <a:schemeClr val="tx1">
                    <a:tint val="75000"/>
                  </a:schemeClr>
                </a:solidFill>
              </a:defRPr>
            </a:lvl8pPr>
            <a:lvl9pPr marL="4511791" indent="0">
              <a:buNone/>
              <a:defRPr sz="1754">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EACFDF72-7288-0646-8541-50C7889239FA}" type="datetimeFigureOut">
              <a:rPr lang="en-US" smtClean="0"/>
              <a:pPr/>
              <a:t>12/14/2020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430E728-AC74-E547-9C61-12A628BF80A0}" type="slidenum">
              <a:rPr lang="en-US" smtClean="0"/>
              <a:pPr/>
              <a:t>‹#›</a:t>
            </a:fld>
            <a:endParaRPr lang="en-US" dirty="0"/>
          </a:p>
        </p:txBody>
      </p:sp>
    </p:spTree>
    <p:extLst>
      <p:ext uri="{BB962C8B-B14F-4D97-AF65-F5344CB8AC3E}">
        <p14:creationId xmlns:p14="http://schemas.microsoft.com/office/powerpoint/2010/main" val="1913871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342902" y="2311402"/>
            <a:ext cx="3009900" cy="6537325"/>
          </a:xfrm>
        </p:spPr>
        <p:txBody>
          <a:bodyPr/>
          <a:lstStyle>
            <a:lvl1pPr>
              <a:defRPr sz="3415"/>
            </a:lvl1pPr>
            <a:lvl2pPr>
              <a:defRPr sz="2954"/>
            </a:lvl2pPr>
            <a:lvl3pPr>
              <a:defRPr sz="2492"/>
            </a:lvl3pPr>
            <a:lvl4pPr>
              <a:defRPr sz="2215"/>
            </a:lvl4pPr>
            <a:lvl5pPr>
              <a:defRPr sz="2215"/>
            </a:lvl5pPr>
            <a:lvl6pPr>
              <a:defRPr sz="2215"/>
            </a:lvl6pPr>
            <a:lvl7pPr>
              <a:defRPr sz="2215"/>
            </a:lvl7pPr>
            <a:lvl8pPr>
              <a:defRPr sz="2215"/>
            </a:lvl8pPr>
            <a:lvl9pPr>
              <a:defRPr sz="2215"/>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3505202" y="2311402"/>
            <a:ext cx="3009900" cy="6537325"/>
          </a:xfrm>
        </p:spPr>
        <p:txBody>
          <a:bodyPr/>
          <a:lstStyle>
            <a:lvl1pPr>
              <a:defRPr sz="3415"/>
            </a:lvl1pPr>
            <a:lvl2pPr>
              <a:defRPr sz="2954"/>
            </a:lvl2pPr>
            <a:lvl3pPr>
              <a:defRPr sz="2492"/>
            </a:lvl3pPr>
            <a:lvl4pPr>
              <a:defRPr sz="2215"/>
            </a:lvl4pPr>
            <a:lvl5pPr>
              <a:defRPr sz="2215"/>
            </a:lvl5pPr>
            <a:lvl6pPr>
              <a:defRPr sz="2215"/>
            </a:lvl6pPr>
            <a:lvl7pPr>
              <a:defRPr sz="2215"/>
            </a:lvl7pPr>
            <a:lvl8pPr>
              <a:defRPr sz="2215"/>
            </a:lvl8pPr>
            <a:lvl9pPr>
              <a:defRPr sz="2215"/>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EACFDF72-7288-0646-8541-50C7889239FA}" type="datetimeFigureOut">
              <a:rPr lang="en-US" smtClean="0"/>
              <a:pPr/>
              <a:t>12/14/2020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430E728-AC74-E547-9C61-12A628BF80A0}" type="slidenum">
              <a:rPr lang="en-US" smtClean="0"/>
              <a:pPr/>
              <a:t>‹#›</a:t>
            </a:fld>
            <a:endParaRPr lang="en-US" dirty="0"/>
          </a:p>
        </p:txBody>
      </p:sp>
    </p:spTree>
    <p:extLst>
      <p:ext uri="{BB962C8B-B14F-4D97-AF65-F5344CB8AC3E}">
        <p14:creationId xmlns:p14="http://schemas.microsoft.com/office/powerpoint/2010/main" val="3085861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954" b="1"/>
            </a:lvl1pPr>
            <a:lvl2pPr marL="563973" indent="0">
              <a:buNone/>
              <a:defRPr sz="2492" b="1"/>
            </a:lvl2pPr>
            <a:lvl3pPr marL="1127948" indent="0">
              <a:buNone/>
              <a:defRPr sz="2215" b="1"/>
            </a:lvl3pPr>
            <a:lvl4pPr marL="1691921" indent="0">
              <a:buNone/>
              <a:defRPr sz="1939" b="1"/>
            </a:lvl4pPr>
            <a:lvl5pPr marL="2255895" indent="0">
              <a:buNone/>
              <a:defRPr sz="1939" b="1"/>
            </a:lvl5pPr>
            <a:lvl6pPr marL="2819869" indent="0">
              <a:buNone/>
              <a:defRPr sz="1939" b="1"/>
            </a:lvl6pPr>
            <a:lvl7pPr marL="3383843" indent="0">
              <a:buNone/>
              <a:defRPr sz="1939" b="1"/>
            </a:lvl7pPr>
            <a:lvl8pPr marL="3947817" indent="0">
              <a:buNone/>
              <a:defRPr sz="1939" b="1"/>
            </a:lvl8pPr>
            <a:lvl9pPr marL="4511791" indent="0">
              <a:buNone/>
              <a:defRPr sz="1939" b="1"/>
            </a:lvl9pPr>
          </a:lstStyle>
          <a:p>
            <a:pPr lvl="0"/>
            <a:r>
              <a:rPr lang="en-GB"/>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954"/>
            </a:lvl1pPr>
            <a:lvl2pPr>
              <a:defRPr sz="2492"/>
            </a:lvl2pPr>
            <a:lvl3pPr>
              <a:defRPr sz="2215"/>
            </a:lvl3pPr>
            <a:lvl4pPr>
              <a:defRPr sz="1939"/>
            </a:lvl4pPr>
            <a:lvl5pPr>
              <a:defRPr sz="1939"/>
            </a:lvl5pPr>
            <a:lvl6pPr>
              <a:defRPr sz="1939"/>
            </a:lvl6pPr>
            <a:lvl7pPr>
              <a:defRPr sz="1939"/>
            </a:lvl7pPr>
            <a:lvl8pPr>
              <a:defRPr sz="1939"/>
            </a:lvl8pPr>
            <a:lvl9pPr>
              <a:defRPr sz="1939"/>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8" y="1535113"/>
            <a:ext cx="4041774" cy="639762"/>
          </a:xfrm>
        </p:spPr>
        <p:txBody>
          <a:bodyPr anchor="b"/>
          <a:lstStyle>
            <a:lvl1pPr marL="0" indent="0">
              <a:buNone/>
              <a:defRPr sz="2954" b="1"/>
            </a:lvl1pPr>
            <a:lvl2pPr marL="563973" indent="0">
              <a:buNone/>
              <a:defRPr sz="2492" b="1"/>
            </a:lvl2pPr>
            <a:lvl3pPr marL="1127948" indent="0">
              <a:buNone/>
              <a:defRPr sz="2215" b="1"/>
            </a:lvl3pPr>
            <a:lvl4pPr marL="1691921" indent="0">
              <a:buNone/>
              <a:defRPr sz="1939" b="1"/>
            </a:lvl4pPr>
            <a:lvl5pPr marL="2255895" indent="0">
              <a:buNone/>
              <a:defRPr sz="1939" b="1"/>
            </a:lvl5pPr>
            <a:lvl6pPr marL="2819869" indent="0">
              <a:buNone/>
              <a:defRPr sz="1939" b="1"/>
            </a:lvl6pPr>
            <a:lvl7pPr marL="3383843" indent="0">
              <a:buNone/>
              <a:defRPr sz="1939" b="1"/>
            </a:lvl7pPr>
            <a:lvl8pPr marL="3947817" indent="0">
              <a:buNone/>
              <a:defRPr sz="1939" b="1"/>
            </a:lvl8pPr>
            <a:lvl9pPr marL="4511791" indent="0">
              <a:buNone/>
              <a:defRPr sz="1939" b="1"/>
            </a:lvl9pPr>
          </a:lstStyle>
          <a:p>
            <a:pPr lvl="0"/>
            <a:r>
              <a:rPr lang="en-GB"/>
              <a:t>Click to edit Master text styles</a:t>
            </a:r>
          </a:p>
        </p:txBody>
      </p:sp>
      <p:sp>
        <p:nvSpPr>
          <p:cNvPr id="6" name="Content Placeholder 5"/>
          <p:cNvSpPr>
            <a:spLocks noGrp="1"/>
          </p:cNvSpPr>
          <p:nvPr>
            <p:ph sz="quarter" idx="4"/>
          </p:nvPr>
        </p:nvSpPr>
        <p:spPr>
          <a:xfrm>
            <a:off x="4645028" y="2174875"/>
            <a:ext cx="4041774" cy="3951288"/>
          </a:xfrm>
        </p:spPr>
        <p:txBody>
          <a:bodyPr/>
          <a:lstStyle>
            <a:lvl1pPr>
              <a:defRPr sz="2954"/>
            </a:lvl1pPr>
            <a:lvl2pPr>
              <a:defRPr sz="2492"/>
            </a:lvl2pPr>
            <a:lvl3pPr>
              <a:defRPr sz="2215"/>
            </a:lvl3pPr>
            <a:lvl4pPr>
              <a:defRPr sz="1939"/>
            </a:lvl4pPr>
            <a:lvl5pPr>
              <a:defRPr sz="1939"/>
            </a:lvl5pPr>
            <a:lvl6pPr>
              <a:defRPr sz="1939"/>
            </a:lvl6pPr>
            <a:lvl7pPr>
              <a:defRPr sz="1939"/>
            </a:lvl7pPr>
            <a:lvl8pPr>
              <a:defRPr sz="1939"/>
            </a:lvl8pPr>
            <a:lvl9pPr>
              <a:defRPr sz="1939"/>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EACFDF72-7288-0646-8541-50C7889239FA}" type="datetimeFigureOut">
              <a:rPr lang="en-US" smtClean="0"/>
              <a:pPr/>
              <a:t>12/14/2020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430E728-AC74-E547-9C61-12A628BF80A0}" type="slidenum">
              <a:rPr lang="en-US" smtClean="0"/>
              <a:pPr/>
              <a:t>‹#›</a:t>
            </a:fld>
            <a:endParaRPr lang="en-US" dirty="0"/>
          </a:p>
        </p:txBody>
      </p:sp>
    </p:spTree>
    <p:extLst>
      <p:ext uri="{BB962C8B-B14F-4D97-AF65-F5344CB8AC3E}">
        <p14:creationId xmlns:p14="http://schemas.microsoft.com/office/powerpoint/2010/main" val="1040407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EACFDF72-7288-0646-8541-50C7889239FA}" type="datetimeFigureOut">
              <a:rPr lang="en-US" smtClean="0"/>
              <a:pPr/>
              <a:t>12/14/2020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430E728-AC74-E547-9C61-12A628BF80A0}" type="slidenum">
              <a:rPr lang="en-US" smtClean="0"/>
              <a:pPr/>
              <a:t>‹#›</a:t>
            </a:fld>
            <a:endParaRPr lang="en-US" dirty="0"/>
          </a:p>
        </p:txBody>
      </p:sp>
    </p:spTree>
    <p:extLst>
      <p:ext uri="{BB962C8B-B14F-4D97-AF65-F5344CB8AC3E}">
        <p14:creationId xmlns:p14="http://schemas.microsoft.com/office/powerpoint/2010/main" val="3263570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CFDF72-7288-0646-8541-50C7889239FA}" type="datetimeFigureOut">
              <a:rPr lang="en-US" smtClean="0"/>
              <a:pPr/>
              <a:t>12/14/2020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430E728-AC74-E547-9C61-12A628BF80A0}" type="slidenum">
              <a:rPr lang="en-US" smtClean="0"/>
              <a:pPr/>
              <a:t>‹#›</a:t>
            </a:fld>
            <a:endParaRPr lang="en-US" dirty="0"/>
          </a:p>
        </p:txBody>
      </p:sp>
    </p:spTree>
    <p:extLst>
      <p:ext uri="{BB962C8B-B14F-4D97-AF65-F5344CB8AC3E}">
        <p14:creationId xmlns:p14="http://schemas.microsoft.com/office/powerpoint/2010/main" val="36779629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492" b="1"/>
            </a:lvl1pPr>
          </a:lstStyle>
          <a:p>
            <a:r>
              <a:rPr lang="en-GB"/>
              <a:t>Click to edit Master title style</a:t>
            </a:r>
            <a:endParaRPr lang="en-US"/>
          </a:p>
        </p:txBody>
      </p:sp>
      <p:sp>
        <p:nvSpPr>
          <p:cNvPr id="3" name="Content Placeholder 2"/>
          <p:cNvSpPr>
            <a:spLocks noGrp="1"/>
          </p:cNvSpPr>
          <p:nvPr>
            <p:ph idx="1"/>
          </p:nvPr>
        </p:nvSpPr>
        <p:spPr>
          <a:xfrm>
            <a:off x="3575050" y="273050"/>
            <a:ext cx="5111751" cy="5853114"/>
          </a:xfrm>
        </p:spPr>
        <p:txBody>
          <a:bodyPr/>
          <a:lstStyle>
            <a:lvl1pPr>
              <a:defRPr sz="3969"/>
            </a:lvl1pPr>
            <a:lvl2pPr>
              <a:defRPr sz="3415"/>
            </a:lvl2pPr>
            <a:lvl3pPr>
              <a:defRPr sz="2954"/>
            </a:lvl3pPr>
            <a:lvl4pPr>
              <a:defRPr sz="2492"/>
            </a:lvl4pPr>
            <a:lvl5pPr>
              <a:defRPr sz="2492"/>
            </a:lvl5pPr>
            <a:lvl6pPr>
              <a:defRPr sz="2492"/>
            </a:lvl6pPr>
            <a:lvl7pPr>
              <a:defRPr sz="2492"/>
            </a:lvl7pPr>
            <a:lvl8pPr>
              <a:defRPr sz="2492"/>
            </a:lvl8pPr>
            <a:lvl9pPr>
              <a:defRPr sz="2492"/>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754"/>
            </a:lvl1pPr>
            <a:lvl2pPr marL="563973" indent="0">
              <a:buNone/>
              <a:defRPr sz="1477"/>
            </a:lvl2pPr>
            <a:lvl3pPr marL="1127948" indent="0">
              <a:buNone/>
              <a:defRPr sz="1200"/>
            </a:lvl3pPr>
            <a:lvl4pPr marL="1691921" indent="0">
              <a:buNone/>
              <a:defRPr sz="1108"/>
            </a:lvl4pPr>
            <a:lvl5pPr marL="2255895" indent="0">
              <a:buNone/>
              <a:defRPr sz="1108"/>
            </a:lvl5pPr>
            <a:lvl6pPr marL="2819869" indent="0">
              <a:buNone/>
              <a:defRPr sz="1108"/>
            </a:lvl6pPr>
            <a:lvl7pPr marL="3383843" indent="0">
              <a:buNone/>
              <a:defRPr sz="1108"/>
            </a:lvl7pPr>
            <a:lvl8pPr marL="3947817" indent="0">
              <a:buNone/>
              <a:defRPr sz="1108"/>
            </a:lvl8pPr>
            <a:lvl9pPr marL="4511791" indent="0">
              <a:buNone/>
              <a:defRPr sz="1108"/>
            </a:lvl9pPr>
          </a:lstStyle>
          <a:p>
            <a:pPr lvl="0"/>
            <a:r>
              <a:rPr lang="en-GB"/>
              <a:t>Click to edit Master text styles</a:t>
            </a:r>
          </a:p>
        </p:txBody>
      </p:sp>
      <p:sp>
        <p:nvSpPr>
          <p:cNvPr id="5" name="Date Placeholder 4"/>
          <p:cNvSpPr>
            <a:spLocks noGrp="1"/>
          </p:cNvSpPr>
          <p:nvPr>
            <p:ph type="dt" sz="half" idx="10"/>
          </p:nvPr>
        </p:nvSpPr>
        <p:spPr/>
        <p:txBody>
          <a:bodyPr/>
          <a:lstStyle/>
          <a:p>
            <a:fld id="{EACFDF72-7288-0646-8541-50C7889239FA}" type="datetimeFigureOut">
              <a:rPr lang="en-US" smtClean="0"/>
              <a:pPr/>
              <a:t>12/14/2020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430E728-AC74-E547-9C61-12A628BF80A0}" type="slidenum">
              <a:rPr lang="en-US" smtClean="0"/>
              <a:pPr/>
              <a:t>‹#›</a:t>
            </a:fld>
            <a:endParaRPr lang="en-US" dirty="0"/>
          </a:p>
        </p:txBody>
      </p:sp>
    </p:spTree>
    <p:extLst>
      <p:ext uri="{BB962C8B-B14F-4D97-AF65-F5344CB8AC3E}">
        <p14:creationId xmlns:p14="http://schemas.microsoft.com/office/powerpoint/2010/main" val="1585489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492"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969"/>
            </a:lvl1pPr>
            <a:lvl2pPr marL="563973" indent="0">
              <a:buNone/>
              <a:defRPr sz="3415"/>
            </a:lvl2pPr>
            <a:lvl3pPr marL="1127948" indent="0">
              <a:buNone/>
              <a:defRPr sz="2954"/>
            </a:lvl3pPr>
            <a:lvl4pPr marL="1691921" indent="0">
              <a:buNone/>
              <a:defRPr sz="2492"/>
            </a:lvl4pPr>
            <a:lvl5pPr marL="2255895" indent="0">
              <a:buNone/>
              <a:defRPr sz="2492"/>
            </a:lvl5pPr>
            <a:lvl6pPr marL="2819869" indent="0">
              <a:buNone/>
              <a:defRPr sz="2492"/>
            </a:lvl6pPr>
            <a:lvl7pPr marL="3383843" indent="0">
              <a:buNone/>
              <a:defRPr sz="2492"/>
            </a:lvl7pPr>
            <a:lvl8pPr marL="3947817" indent="0">
              <a:buNone/>
              <a:defRPr sz="2492"/>
            </a:lvl8pPr>
            <a:lvl9pPr marL="4511791" indent="0">
              <a:buNone/>
              <a:defRPr sz="2492"/>
            </a:lvl9pPr>
          </a:lstStyle>
          <a:p>
            <a:endParaRPr lang="en-US" dirty="0"/>
          </a:p>
        </p:txBody>
      </p:sp>
      <p:sp>
        <p:nvSpPr>
          <p:cNvPr id="4" name="Text Placeholder 3"/>
          <p:cNvSpPr>
            <a:spLocks noGrp="1"/>
          </p:cNvSpPr>
          <p:nvPr>
            <p:ph type="body" sz="half" idx="2"/>
          </p:nvPr>
        </p:nvSpPr>
        <p:spPr>
          <a:xfrm>
            <a:off x="1792288" y="5367340"/>
            <a:ext cx="5486400" cy="804861"/>
          </a:xfrm>
        </p:spPr>
        <p:txBody>
          <a:bodyPr/>
          <a:lstStyle>
            <a:lvl1pPr marL="0" indent="0">
              <a:buNone/>
              <a:defRPr sz="1754"/>
            </a:lvl1pPr>
            <a:lvl2pPr marL="563973" indent="0">
              <a:buNone/>
              <a:defRPr sz="1477"/>
            </a:lvl2pPr>
            <a:lvl3pPr marL="1127948" indent="0">
              <a:buNone/>
              <a:defRPr sz="1200"/>
            </a:lvl3pPr>
            <a:lvl4pPr marL="1691921" indent="0">
              <a:buNone/>
              <a:defRPr sz="1108"/>
            </a:lvl4pPr>
            <a:lvl5pPr marL="2255895" indent="0">
              <a:buNone/>
              <a:defRPr sz="1108"/>
            </a:lvl5pPr>
            <a:lvl6pPr marL="2819869" indent="0">
              <a:buNone/>
              <a:defRPr sz="1108"/>
            </a:lvl6pPr>
            <a:lvl7pPr marL="3383843" indent="0">
              <a:buNone/>
              <a:defRPr sz="1108"/>
            </a:lvl7pPr>
            <a:lvl8pPr marL="3947817" indent="0">
              <a:buNone/>
              <a:defRPr sz="1108"/>
            </a:lvl8pPr>
            <a:lvl9pPr marL="4511791" indent="0">
              <a:buNone/>
              <a:defRPr sz="1108"/>
            </a:lvl9pPr>
          </a:lstStyle>
          <a:p>
            <a:pPr lvl="0"/>
            <a:r>
              <a:rPr lang="en-GB"/>
              <a:t>Click to edit Master text styles</a:t>
            </a:r>
          </a:p>
        </p:txBody>
      </p:sp>
      <p:sp>
        <p:nvSpPr>
          <p:cNvPr id="5" name="Date Placeholder 4"/>
          <p:cNvSpPr>
            <a:spLocks noGrp="1"/>
          </p:cNvSpPr>
          <p:nvPr>
            <p:ph type="dt" sz="half" idx="10"/>
          </p:nvPr>
        </p:nvSpPr>
        <p:spPr/>
        <p:txBody>
          <a:bodyPr/>
          <a:lstStyle/>
          <a:p>
            <a:fld id="{EACFDF72-7288-0646-8541-50C7889239FA}" type="datetimeFigureOut">
              <a:rPr lang="en-US" smtClean="0"/>
              <a:pPr/>
              <a:t>12/14/2020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430E728-AC74-E547-9C61-12A628BF80A0}" type="slidenum">
              <a:rPr lang="en-US" smtClean="0"/>
              <a:pPr/>
              <a:t>‹#›</a:t>
            </a:fld>
            <a:endParaRPr lang="en-US" dirty="0"/>
          </a:p>
        </p:txBody>
      </p:sp>
    </p:spTree>
    <p:extLst>
      <p:ext uri="{BB962C8B-B14F-4D97-AF65-F5344CB8AC3E}">
        <p14:creationId xmlns:p14="http://schemas.microsoft.com/office/powerpoint/2010/main" val="9149951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122191" tIns="61096" rIns="122191" bIns="61096"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122191" tIns="61096" rIns="122191" bIns="61096"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122191" tIns="61096" rIns="122191" bIns="61096" rtlCol="0" anchor="ctr"/>
          <a:lstStyle>
            <a:lvl1pPr algn="l">
              <a:defRPr sz="1477">
                <a:solidFill>
                  <a:schemeClr val="tx1">
                    <a:tint val="75000"/>
                  </a:schemeClr>
                </a:solidFill>
              </a:defRPr>
            </a:lvl1pPr>
          </a:lstStyle>
          <a:p>
            <a:fld id="{EACFDF72-7288-0646-8541-50C7889239FA}" type="datetimeFigureOut">
              <a:rPr lang="en-US" smtClean="0"/>
              <a:pPr/>
              <a:t>12/14/2020</a:t>
            </a:fld>
            <a:endParaRPr lang="en-US" dirty="0"/>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122191" tIns="61096" rIns="122191" bIns="61096" rtlCol="0" anchor="ctr"/>
          <a:lstStyle>
            <a:lvl1pPr algn="ctr">
              <a:defRPr sz="1477">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122191" tIns="61096" rIns="122191" bIns="61096" rtlCol="0" anchor="ctr"/>
          <a:lstStyle>
            <a:lvl1pPr algn="r">
              <a:defRPr sz="1477">
                <a:solidFill>
                  <a:schemeClr val="tx1">
                    <a:tint val="75000"/>
                  </a:schemeClr>
                </a:solidFill>
              </a:defRPr>
            </a:lvl1pPr>
          </a:lstStyle>
          <a:p>
            <a:fld id="{6430E728-AC74-E547-9C61-12A628BF80A0}" type="slidenum">
              <a:rPr lang="en-US" smtClean="0"/>
              <a:pPr/>
              <a:t>‹#›</a:t>
            </a:fld>
            <a:endParaRPr lang="en-US" dirty="0"/>
          </a:p>
        </p:txBody>
      </p:sp>
    </p:spTree>
    <p:extLst>
      <p:ext uri="{BB962C8B-B14F-4D97-AF65-F5344CB8AC3E}">
        <p14:creationId xmlns:p14="http://schemas.microsoft.com/office/powerpoint/2010/main" val="36493697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563973" rtl="0" eaLnBrk="1" latinLnBrk="0" hangingPunct="1">
        <a:spcBef>
          <a:spcPct val="0"/>
        </a:spcBef>
        <a:buNone/>
        <a:defRPr sz="5446" kern="1200">
          <a:solidFill>
            <a:schemeClr val="tx1"/>
          </a:solidFill>
          <a:latin typeface="+mj-lt"/>
          <a:ea typeface="+mj-ea"/>
          <a:cs typeface="+mj-cs"/>
        </a:defRPr>
      </a:lvl1pPr>
    </p:titleStyle>
    <p:bodyStyle>
      <a:lvl1pPr marL="422980" indent="-422980" algn="l" defTabSz="563973" rtl="0" eaLnBrk="1" latinLnBrk="0" hangingPunct="1">
        <a:spcBef>
          <a:spcPct val="20000"/>
        </a:spcBef>
        <a:buFont typeface="Arial"/>
        <a:buChar char="•"/>
        <a:defRPr sz="3969" kern="1200">
          <a:solidFill>
            <a:schemeClr val="tx1"/>
          </a:solidFill>
          <a:latin typeface="+mn-lt"/>
          <a:ea typeface="+mn-ea"/>
          <a:cs typeface="+mn-cs"/>
        </a:defRPr>
      </a:lvl1pPr>
      <a:lvl2pPr marL="916457" indent="-352484" algn="l" defTabSz="563973" rtl="0" eaLnBrk="1" latinLnBrk="0" hangingPunct="1">
        <a:spcBef>
          <a:spcPct val="20000"/>
        </a:spcBef>
        <a:buFont typeface="Arial"/>
        <a:buChar char="–"/>
        <a:defRPr sz="3415" kern="1200">
          <a:solidFill>
            <a:schemeClr val="tx1"/>
          </a:solidFill>
          <a:latin typeface="+mn-lt"/>
          <a:ea typeface="+mn-ea"/>
          <a:cs typeface="+mn-cs"/>
        </a:defRPr>
      </a:lvl2pPr>
      <a:lvl3pPr marL="1409935" indent="-281987" algn="l" defTabSz="563973" rtl="0" eaLnBrk="1" latinLnBrk="0" hangingPunct="1">
        <a:spcBef>
          <a:spcPct val="20000"/>
        </a:spcBef>
        <a:buFont typeface="Arial"/>
        <a:buChar char="•"/>
        <a:defRPr sz="2954" kern="1200">
          <a:solidFill>
            <a:schemeClr val="tx1"/>
          </a:solidFill>
          <a:latin typeface="+mn-lt"/>
          <a:ea typeface="+mn-ea"/>
          <a:cs typeface="+mn-cs"/>
        </a:defRPr>
      </a:lvl3pPr>
      <a:lvl4pPr marL="1973908" indent="-281987" algn="l" defTabSz="563973" rtl="0" eaLnBrk="1" latinLnBrk="0" hangingPunct="1">
        <a:spcBef>
          <a:spcPct val="20000"/>
        </a:spcBef>
        <a:buFont typeface="Arial"/>
        <a:buChar char="–"/>
        <a:defRPr sz="2492" kern="1200">
          <a:solidFill>
            <a:schemeClr val="tx1"/>
          </a:solidFill>
          <a:latin typeface="+mn-lt"/>
          <a:ea typeface="+mn-ea"/>
          <a:cs typeface="+mn-cs"/>
        </a:defRPr>
      </a:lvl4pPr>
      <a:lvl5pPr marL="2537883" indent="-281987" algn="l" defTabSz="563973" rtl="0" eaLnBrk="1" latinLnBrk="0" hangingPunct="1">
        <a:spcBef>
          <a:spcPct val="20000"/>
        </a:spcBef>
        <a:buFont typeface="Arial"/>
        <a:buChar char="»"/>
        <a:defRPr sz="2492" kern="1200">
          <a:solidFill>
            <a:schemeClr val="tx1"/>
          </a:solidFill>
          <a:latin typeface="+mn-lt"/>
          <a:ea typeface="+mn-ea"/>
          <a:cs typeface="+mn-cs"/>
        </a:defRPr>
      </a:lvl5pPr>
      <a:lvl6pPr marL="3101856" indent="-281987" algn="l" defTabSz="563973" rtl="0" eaLnBrk="1" latinLnBrk="0" hangingPunct="1">
        <a:spcBef>
          <a:spcPct val="20000"/>
        </a:spcBef>
        <a:buFont typeface="Arial"/>
        <a:buChar char="•"/>
        <a:defRPr sz="2492" kern="1200">
          <a:solidFill>
            <a:schemeClr val="tx1"/>
          </a:solidFill>
          <a:latin typeface="+mn-lt"/>
          <a:ea typeface="+mn-ea"/>
          <a:cs typeface="+mn-cs"/>
        </a:defRPr>
      </a:lvl6pPr>
      <a:lvl7pPr marL="3665829" indent="-281987" algn="l" defTabSz="563973" rtl="0" eaLnBrk="1" latinLnBrk="0" hangingPunct="1">
        <a:spcBef>
          <a:spcPct val="20000"/>
        </a:spcBef>
        <a:buFont typeface="Arial"/>
        <a:buChar char="•"/>
        <a:defRPr sz="2492" kern="1200">
          <a:solidFill>
            <a:schemeClr val="tx1"/>
          </a:solidFill>
          <a:latin typeface="+mn-lt"/>
          <a:ea typeface="+mn-ea"/>
          <a:cs typeface="+mn-cs"/>
        </a:defRPr>
      </a:lvl7pPr>
      <a:lvl8pPr marL="4229804" indent="-281987" algn="l" defTabSz="563973" rtl="0" eaLnBrk="1" latinLnBrk="0" hangingPunct="1">
        <a:spcBef>
          <a:spcPct val="20000"/>
        </a:spcBef>
        <a:buFont typeface="Arial"/>
        <a:buChar char="•"/>
        <a:defRPr sz="2492" kern="1200">
          <a:solidFill>
            <a:schemeClr val="tx1"/>
          </a:solidFill>
          <a:latin typeface="+mn-lt"/>
          <a:ea typeface="+mn-ea"/>
          <a:cs typeface="+mn-cs"/>
        </a:defRPr>
      </a:lvl8pPr>
      <a:lvl9pPr marL="4793777" indent="-281987" algn="l" defTabSz="563973" rtl="0" eaLnBrk="1" latinLnBrk="0" hangingPunct="1">
        <a:spcBef>
          <a:spcPct val="20000"/>
        </a:spcBef>
        <a:buFont typeface="Arial"/>
        <a:buChar char="•"/>
        <a:defRPr sz="2492" kern="1200">
          <a:solidFill>
            <a:schemeClr val="tx1"/>
          </a:solidFill>
          <a:latin typeface="+mn-lt"/>
          <a:ea typeface="+mn-ea"/>
          <a:cs typeface="+mn-cs"/>
        </a:defRPr>
      </a:lvl9pPr>
    </p:bodyStyle>
    <p:otherStyle>
      <a:defPPr>
        <a:defRPr lang="en-US"/>
      </a:defPPr>
      <a:lvl1pPr marL="0" algn="l" defTabSz="563973" rtl="0" eaLnBrk="1" latinLnBrk="0" hangingPunct="1">
        <a:defRPr sz="2215" kern="1200">
          <a:solidFill>
            <a:schemeClr val="tx1"/>
          </a:solidFill>
          <a:latin typeface="+mn-lt"/>
          <a:ea typeface="+mn-ea"/>
          <a:cs typeface="+mn-cs"/>
        </a:defRPr>
      </a:lvl1pPr>
      <a:lvl2pPr marL="563973" algn="l" defTabSz="563973" rtl="0" eaLnBrk="1" latinLnBrk="0" hangingPunct="1">
        <a:defRPr sz="2215" kern="1200">
          <a:solidFill>
            <a:schemeClr val="tx1"/>
          </a:solidFill>
          <a:latin typeface="+mn-lt"/>
          <a:ea typeface="+mn-ea"/>
          <a:cs typeface="+mn-cs"/>
        </a:defRPr>
      </a:lvl2pPr>
      <a:lvl3pPr marL="1127948" algn="l" defTabSz="563973" rtl="0" eaLnBrk="1" latinLnBrk="0" hangingPunct="1">
        <a:defRPr sz="2215" kern="1200">
          <a:solidFill>
            <a:schemeClr val="tx1"/>
          </a:solidFill>
          <a:latin typeface="+mn-lt"/>
          <a:ea typeface="+mn-ea"/>
          <a:cs typeface="+mn-cs"/>
        </a:defRPr>
      </a:lvl3pPr>
      <a:lvl4pPr marL="1691921" algn="l" defTabSz="563973" rtl="0" eaLnBrk="1" latinLnBrk="0" hangingPunct="1">
        <a:defRPr sz="2215" kern="1200">
          <a:solidFill>
            <a:schemeClr val="tx1"/>
          </a:solidFill>
          <a:latin typeface="+mn-lt"/>
          <a:ea typeface="+mn-ea"/>
          <a:cs typeface="+mn-cs"/>
        </a:defRPr>
      </a:lvl4pPr>
      <a:lvl5pPr marL="2255895" algn="l" defTabSz="563973" rtl="0" eaLnBrk="1" latinLnBrk="0" hangingPunct="1">
        <a:defRPr sz="2215" kern="1200">
          <a:solidFill>
            <a:schemeClr val="tx1"/>
          </a:solidFill>
          <a:latin typeface="+mn-lt"/>
          <a:ea typeface="+mn-ea"/>
          <a:cs typeface="+mn-cs"/>
        </a:defRPr>
      </a:lvl5pPr>
      <a:lvl6pPr marL="2819869" algn="l" defTabSz="563973" rtl="0" eaLnBrk="1" latinLnBrk="0" hangingPunct="1">
        <a:defRPr sz="2215" kern="1200">
          <a:solidFill>
            <a:schemeClr val="tx1"/>
          </a:solidFill>
          <a:latin typeface="+mn-lt"/>
          <a:ea typeface="+mn-ea"/>
          <a:cs typeface="+mn-cs"/>
        </a:defRPr>
      </a:lvl6pPr>
      <a:lvl7pPr marL="3383843" algn="l" defTabSz="563973" rtl="0" eaLnBrk="1" latinLnBrk="0" hangingPunct="1">
        <a:defRPr sz="2215" kern="1200">
          <a:solidFill>
            <a:schemeClr val="tx1"/>
          </a:solidFill>
          <a:latin typeface="+mn-lt"/>
          <a:ea typeface="+mn-ea"/>
          <a:cs typeface="+mn-cs"/>
        </a:defRPr>
      </a:lvl7pPr>
      <a:lvl8pPr marL="3947817" algn="l" defTabSz="563973" rtl="0" eaLnBrk="1" latinLnBrk="0" hangingPunct="1">
        <a:defRPr sz="2215" kern="1200">
          <a:solidFill>
            <a:schemeClr val="tx1"/>
          </a:solidFill>
          <a:latin typeface="+mn-lt"/>
          <a:ea typeface="+mn-ea"/>
          <a:cs typeface="+mn-cs"/>
        </a:defRPr>
      </a:lvl8pPr>
      <a:lvl9pPr marL="4511791" algn="l" defTabSz="563973" rtl="0" eaLnBrk="1" latinLnBrk="0" hangingPunct="1">
        <a:defRPr sz="221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hyperlink" Target="http://www.westcollegescotland.ac.uk/" TargetMode="External"/><Relationship Id="rId13" Type="http://schemas.openxmlformats.org/officeDocument/2006/relationships/hyperlink" Target="http://www.ukcat.ac.uk/" TargetMode="External"/><Relationship Id="rId18" Type="http://schemas.openxmlformats.org/officeDocument/2006/relationships/hyperlink" Target="https://erasmusplus.org.uk/" TargetMode="External"/><Relationship Id="rId3" Type="http://schemas.openxmlformats.org/officeDocument/2006/relationships/slideLayout" Target="../slideLayouts/slideLayout1.xml"/><Relationship Id="rId7" Type="http://schemas.openxmlformats.org/officeDocument/2006/relationships/hyperlink" Target="http://www.myworldofwork.co.uk/" TargetMode="External"/><Relationship Id="rId12" Type="http://schemas.openxmlformats.org/officeDocument/2006/relationships/hyperlink" Target="http://www.ucas.com/" TargetMode="External"/><Relationship Id="rId17" Type="http://schemas.openxmlformats.org/officeDocument/2006/relationships/hyperlink" Target="http://www.saas.gov.uk/" TargetMode="External"/><Relationship Id="rId2" Type="http://schemas.openxmlformats.org/officeDocument/2006/relationships/audio" Target="../media/media10.m4a"/><Relationship Id="rId16" Type="http://schemas.openxmlformats.org/officeDocument/2006/relationships/hyperlink" Target="http://www.hecsu.ac.uk/" TargetMode="External"/><Relationship Id="rId1" Type="http://schemas.microsoft.com/office/2007/relationships/media" Target="../media/media10.m4a"/><Relationship Id="rId6" Type="http://schemas.openxmlformats.org/officeDocument/2006/relationships/hyperlink" Target="http://www.apprenticeship.scot/" TargetMode="External"/><Relationship Id="rId11" Type="http://schemas.openxmlformats.org/officeDocument/2006/relationships/hyperlink" Target="https://www.myworldofwork.co.uk/parents/topics" TargetMode="External"/><Relationship Id="rId5" Type="http://schemas.openxmlformats.org/officeDocument/2006/relationships/hyperlink" Target="http://www.parentforumscotland.org.uk/" TargetMode="External"/><Relationship Id="rId15" Type="http://schemas.openxmlformats.org/officeDocument/2006/relationships/hyperlink" Target="http://www.unistats.com/" TargetMode="External"/><Relationship Id="rId10" Type="http://schemas.openxmlformats.org/officeDocument/2006/relationships/hyperlink" Target="http://www.educationscotland.gov.uk/" TargetMode="External"/><Relationship Id="rId19"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hyperlink" Target="http://www.johnstonehigh.co.uk/" TargetMode="External"/><Relationship Id="rId14" Type="http://schemas.openxmlformats.org/officeDocument/2006/relationships/hyperlink" Target="http://www.lnat.ac.uk/"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hyperlink" Target="https://www.myworldofwork.co.uk/parents" TargetMode="Externa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6.gif"/><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openxmlformats.org/officeDocument/2006/relationships/hyperlink" Target="https://www.youtube.com/channel/UC95T49m0tJRZn7LUY_YMwHg" TargetMode="Externa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hyperlink" Target="https://www.youtube.com/channel/UC95T49m0tJRZn7LUY_YMwHg" TargetMode="External"/><Relationship Id="rId5" Type="http://schemas.openxmlformats.org/officeDocument/2006/relationships/hyperlink" Target="http://www.johnstonehigh.co.uk/" TargetMode="Externa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12595" y="1494263"/>
            <a:ext cx="8405310" cy="49176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1161" y="355279"/>
            <a:ext cx="2316744" cy="764348"/>
          </a:xfrm>
          <a:prstGeom prst="rect">
            <a:avLst/>
          </a:prstGeom>
        </p:spPr>
      </p:pic>
      <p:cxnSp>
        <p:nvCxnSpPr>
          <p:cNvPr id="3" name="Straight Connector 2"/>
          <p:cNvCxnSpPr/>
          <p:nvPr/>
        </p:nvCxnSpPr>
        <p:spPr>
          <a:xfrm flipH="1">
            <a:off x="412595" y="1382751"/>
            <a:ext cx="8405310"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535258" y="1616927"/>
            <a:ext cx="6723957" cy="4731936"/>
          </a:xfrm>
          <a:prstGeom prst="rect">
            <a:avLst/>
          </a:prstGeom>
          <a:noFill/>
        </p:spPr>
        <p:txBody>
          <a:bodyPr wrap="square" rtlCol="0">
            <a:spAutoFit/>
          </a:bodyPr>
          <a:lstStyle/>
          <a:p>
            <a:r>
              <a:rPr lang="en-GB" sz="2800" dirty="0">
                <a:solidFill>
                  <a:schemeClr val="bg1"/>
                </a:solidFill>
                <a:latin typeface="Arial Black" panose="020B0A04020102020204" pitchFamily="34" charset="0"/>
                <a:cs typeface="Arial" panose="020B0604020202020204" pitchFamily="34" charset="0"/>
              </a:rPr>
              <a:t>Johnstone High School</a:t>
            </a:r>
          </a:p>
          <a:p>
            <a:endParaRPr lang="en-GB" sz="4000" dirty="0">
              <a:solidFill>
                <a:schemeClr val="bg1"/>
              </a:solidFill>
              <a:latin typeface="Arial" panose="020B0604020202020204" pitchFamily="34" charset="0"/>
              <a:cs typeface="Arial" panose="020B0604020202020204" pitchFamily="34" charset="0"/>
            </a:endParaRPr>
          </a:p>
          <a:p>
            <a:endParaRPr lang="en-GB" sz="2800" dirty="0">
              <a:solidFill>
                <a:schemeClr val="bg1"/>
              </a:solidFill>
              <a:latin typeface="Arial" panose="020B0604020202020204" pitchFamily="34" charset="0"/>
              <a:cs typeface="Arial" panose="020B0604020202020204" pitchFamily="34" charset="0"/>
            </a:endParaRPr>
          </a:p>
          <a:p>
            <a:r>
              <a:rPr lang="en-GB" sz="4000" dirty="0">
                <a:solidFill>
                  <a:schemeClr val="bg1"/>
                </a:solidFill>
                <a:latin typeface="Arial" panose="020B0604020202020204" pitchFamily="34" charset="0"/>
                <a:cs typeface="Arial" panose="020B0604020202020204" pitchFamily="34" charset="0"/>
              </a:rPr>
              <a:t>Options Information Evening</a:t>
            </a:r>
          </a:p>
          <a:p>
            <a:endParaRPr lang="en-GB" sz="4000" dirty="0">
              <a:solidFill>
                <a:schemeClr val="bg1"/>
              </a:solidFill>
              <a:latin typeface="Arial" panose="020B0604020202020204" pitchFamily="34" charset="0"/>
              <a:cs typeface="Arial" panose="020B0604020202020204" pitchFamily="34" charset="0"/>
            </a:endParaRPr>
          </a:p>
          <a:p>
            <a:r>
              <a:rPr lang="en-GB" sz="3200" dirty="0">
                <a:solidFill>
                  <a:schemeClr val="bg1"/>
                </a:solidFill>
                <a:latin typeface="Arial" panose="020B0604020202020204" pitchFamily="34" charset="0"/>
                <a:cs typeface="Arial" panose="020B0604020202020204" pitchFamily="34" charset="0"/>
              </a:rPr>
              <a:t>Session 2020/21</a:t>
            </a:r>
          </a:p>
          <a:p>
            <a:endParaRPr lang="en-GB" sz="2800" dirty="0">
              <a:solidFill>
                <a:schemeClr val="bg1"/>
              </a:solidFill>
              <a:latin typeface="Arial" panose="020B0604020202020204" pitchFamily="34" charset="0"/>
              <a:cs typeface="Arial" panose="020B0604020202020204" pitchFamily="34" charset="0"/>
            </a:endParaRPr>
          </a:p>
          <a:p>
            <a:endParaRPr lang="en-GB" sz="2800" dirty="0">
              <a:solidFill>
                <a:schemeClr val="bg1"/>
              </a:solidFill>
              <a:latin typeface="Arial" panose="020B0604020202020204" pitchFamily="34" charset="0"/>
              <a:cs typeface="Arial" panose="020B0604020202020204" pitchFamily="34" charset="0"/>
            </a:endParaRPr>
          </a:p>
          <a:p>
            <a:endParaRPr lang="en-GB" sz="2949" dirty="0">
              <a:solidFill>
                <a:schemeClr val="bg1"/>
              </a:solidFill>
              <a:latin typeface="Arial" panose="020B0604020202020204" pitchFamily="34" charset="0"/>
              <a:cs typeface="Arial" panose="020B0604020202020204" pitchFamily="34" charset="0"/>
            </a:endParaRPr>
          </a:p>
        </p:txBody>
      </p:sp>
      <p:cxnSp>
        <p:nvCxnSpPr>
          <p:cNvPr id="11" name="Straight Connector 10"/>
          <p:cNvCxnSpPr/>
          <p:nvPr/>
        </p:nvCxnSpPr>
        <p:spPr>
          <a:xfrm flipH="1">
            <a:off x="412595" y="6508595"/>
            <a:ext cx="8405310"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35258" y="1068773"/>
            <a:ext cx="4616605" cy="307777"/>
          </a:xfrm>
          <a:prstGeom prst="rect">
            <a:avLst/>
          </a:prstGeom>
          <a:noFill/>
        </p:spPr>
        <p:txBody>
          <a:bodyPr wrap="square" rtlCol="0">
            <a:spAutoFit/>
          </a:bodyPr>
          <a:lstStyle/>
          <a:p>
            <a:r>
              <a:rPr lang="en-GB" sz="1400" dirty="0">
                <a:solidFill>
                  <a:schemeClr val="tx2"/>
                </a:solidFill>
                <a:latin typeface="Arial" panose="020B0604020202020204" pitchFamily="34" charset="0"/>
                <a:cs typeface="Arial" panose="020B0604020202020204" pitchFamily="34" charset="0"/>
              </a:rPr>
              <a:t>Session 2020/21</a:t>
            </a:r>
          </a:p>
        </p:txBody>
      </p:sp>
      <p:pic>
        <p:nvPicPr>
          <p:cNvPr id="8" name="Audio 7">
            <a:hlinkClick r:id="" action="ppaction://media"/>
            <a:extLst>
              <a:ext uri="{FF2B5EF4-FFF2-40B4-BE49-F238E27FC236}">
                <a16:creationId xmlns:a16="http://schemas.microsoft.com/office/drawing/2014/main" id="{CB6DE8FE-70FE-4E8D-AAC2-C3585D10AA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26123265"/>
      </p:ext>
    </p:extLst>
  </p:cSld>
  <p:clrMapOvr>
    <a:masterClrMapping/>
  </p:clrMapOvr>
  <mc:AlternateContent xmlns:mc="http://schemas.openxmlformats.org/markup-compatibility/2006">
    <mc:Choice xmlns:p14="http://schemas.microsoft.com/office/powerpoint/2010/main" Requires="p14">
      <p:transition spd="slow" p14:dur="2000" advTm="82325"/>
    </mc:Choice>
    <mc:Fallback>
      <p:transition spd="slow" advTm="823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1161" y="355279"/>
            <a:ext cx="2316744" cy="764348"/>
          </a:xfrm>
          <a:prstGeom prst="rect">
            <a:avLst/>
          </a:prstGeom>
        </p:spPr>
      </p:pic>
      <p:cxnSp>
        <p:nvCxnSpPr>
          <p:cNvPr id="3" name="Straight Connector 2"/>
          <p:cNvCxnSpPr/>
          <p:nvPr/>
        </p:nvCxnSpPr>
        <p:spPr>
          <a:xfrm flipH="1">
            <a:off x="412595" y="1382751"/>
            <a:ext cx="84053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12595" y="6508595"/>
            <a:ext cx="8405310"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12595" y="1441622"/>
            <a:ext cx="8405310" cy="5909310"/>
          </a:xfrm>
          <a:prstGeom prst="rect">
            <a:avLst/>
          </a:prstGeom>
          <a:noFill/>
        </p:spPr>
        <p:txBody>
          <a:bodyPr wrap="square" rtlCol="0">
            <a:spAutoFit/>
          </a:bodyPr>
          <a:lstStyle/>
          <a:p>
            <a:r>
              <a:rPr lang="en-GB" altLang="en-US" b="1" u="sng" dirty="0">
                <a:cs typeface="Arial" panose="020B0604020202020204" pitchFamily="34" charset="0"/>
              </a:rPr>
              <a:t>Sources of information</a:t>
            </a:r>
            <a:endParaRPr lang="en-GB" altLang="en-US" dirty="0">
              <a:cs typeface="Arial" panose="020B0604020202020204" pitchFamily="34" charset="0"/>
            </a:endParaRPr>
          </a:p>
          <a:p>
            <a:pPr marL="342900" indent="-342900">
              <a:buFont typeface="Arial" panose="020B0604020202020204" pitchFamily="34" charset="0"/>
              <a:buChar char="•"/>
            </a:pPr>
            <a:r>
              <a:rPr lang="en-GB" sz="1800" dirty="0">
                <a:hlinkClick r:id="rId5"/>
              </a:rPr>
              <a:t>www.parentforumscotland.org.uk</a:t>
            </a:r>
            <a:endParaRPr lang="en-GB" sz="1800" dirty="0"/>
          </a:p>
          <a:p>
            <a:pPr marL="342900" indent="-342900">
              <a:buFont typeface="Arial" panose="020B0604020202020204" pitchFamily="34" charset="0"/>
              <a:buChar char="•"/>
            </a:pPr>
            <a:r>
              <a:rPr lang="en-GB" sz="1800" dirty="0">
                <a:hlinkClick r:id="rId6"/>
              </a:rPr>
              <a:t>www.apprenticeship.scot</a:t>
            </a:r>
            <a:endParaRPr lang="en-GB" sz="1800" dirty="0"/>
          </a:p>
          <a:p>
            <a:pPr marL="342900" indent="-342900">
              <a:buFont typeface="Arial" panose="020B0604020202020204" pitchFamily="34" charset="0"/>
              <a:buChar char="•"/>
            </a:pPr>
            <a:r>
              <a:rPr lang="en-GB" sz="1800" dirty="0">
                <a:hlinkClick r:id="rId7"/>
              </a:rPr>
              <a:t>www.myworldofwork.co.uk</a:t>
            </a:r>
            <a:endParaRPr lang="en-GB" sz="1800" dirty="0"/>
          </a:p>
          <a:p>
            <a:pPr marL="342900" indent="-342900">
              <a:buFont typeface="Arial" panose="020B0604020202020204" pitchFamily="34" charset="0"/>
              <a:buChar char="•"/>
            </a:pPr>
            <a:r>
              <a:rPr lang="en-GB" sz="1800" dirty="0">
                <a:hlinkClick r:id="rId8"/>
              </a:rPr>
              <a:t>www.westcollegescotland.ac.uk</a:t>
            </a:r>
            <a:endParaRPr lang="en-GB" sz="1800" dirty="0"/>
          </a:p>
          <a:p>
            <a:pPr marL="342900" indent="-342900">
              <a:buFont typeface="Arial" panose="020B0604020202020204" pitchFamily="34" charset="0"/>
              <a:buChar char="•"/>
            </a:pPr>
            <a:r>
              <a:rPr lang="en-GB" sz="1800" dirty="0">
                <a:hlinkClick r:id="rId9"/>
              </a:rPr>
              <a:t>www.johnstonehigh.co.uk</a:t>
            </a:r>
            <a:endParaRPr lang="en-GB" sz="1800" dirty="0"/>
          </a:p>
          <a:p>
            <a:pPr marL="342900" indent="-342900">
              <a:buFont typeface="Arial" panose="020B0604020202020204" pitchFamily="34" charset="0"/>
              <a:buChar char="•"/>
            </a:pPr>
            <a:r>
              <a:rPr lang="en-GB" sz="1800" dirty="0">
                <a:hlinkClick r:id="rId10"/>
              </a:rPr>
              <a:t>www.educationscotland.gov.uk</a:t>
            </a:r>
            <a:endParaRPr lang="en-GB" sz="1800" dirty="0"/>
          </a:p>
          <a:p>
            <a:pPr marL="342900" indent="-342900">
              <a:buFont typeface="Arial" panose="020B0604020202020204" pitchFamily="34" charset="0"/>
              <a:buChar char="•"/>
            </a:pPr>
            <a:r>
              <a:rPr lang="en-GB" sz="1800" dirty="0">
                <a:hlinkClick r:id="rId7"/>
              </a:rPr>
              <a:t>www.myworldofwork.co.uk</a:t>
            </a:r>
            <a:r>
              <a:rPr lang="en-GB" sz="1800" dirty="0"/>
              <a:t> - SDS website with career planning tools and information</a:t>
            </a:r>
            <a:endParaRPr lang="en-GB" sz="1800" u="sng" dirty="0">
              <a:hlinkClick r:id="rId11"/>
            </a:endParaRPr>
          </a:p>
          <a:p>
            <a:pPr marL="342900" indent="-342900">
              <a:buFont typeface="Arial" panose="020B0604020202020204" pitchFamily="34" charset="0"/>
              <a:buChar char="•"/>
            </a:pPr>
            <a:r>
              <a:rPr lang="en-GB" sz="1800" u="sng" dirty="0">
                <a:hlinkClick r:id="rId11"/>
              </a:rPr>
              <a:t>https://www.myworldofwork.co.uk/parents/topics</a:t>
            </a:r>
            <a:r>
              <a:rPr lang="en-GB" sz="1800" dirty="0"/>
              <a:t> - Direct access to parent section</a:t>
            </a:r>
          </a:p>
          <a:p>
            <a:pPr marL="342900" indent="-342900">
              <a:buFont typeface="Arial" panose="020B0604020202020204" pitchFamily="34" charset="0"/>
              <a:buChar char="•"/>
            </a:pPr>
            <a:r>
              <a:rPr lang="en-GB" sz="1800" dirty="0">
                <a:hlinkClick r:id="rId12"/>
              </a:rPr>
              <a:t>www.ucas.com/</a:t>
            </a:r>
            <a:r>
              <a:rPr lang="en-GB" sz="1800" dirty="0"/>
              <a:t> - University entry system</a:t>
            </a:r>
          </a:p>
          <a:p>
            <a:pPr marL="342900" indent="-342900">
              <a:buFont typeface="Arial" panose="020B0604020202020204" pitchFamily="34" charset="0"/>
              <a:buChar char="•"/>
            </a:pPr>
            <a:r>
              <a:rPr lang="en-GB" sz="1800" dirty="0">
                <a:hlinkClick r:id="rId13"/>
              </a:rPr>
              <a:t>www.ukcat.ac.uk/</a:t>
            </a:r>
            <a:r>
              <a:rPr lang="en-GB" sz="1800" dirty="0"/>
              <a:t> - Test for medicine/dentistry</a:t>
            </a:r>
          </a:p>
          <a:p>
            <a:pPr marL="342900" indent="-342900">
              <a:buFont typeface="Arial" panose="020B0604020202020204" pitchFamily="34" charset="0"/>
              <a:buChar char="•"/>
            </a:pPr>
            <a:r>
              <a:rPr lang="en-GB" sz="1800" dirty="0">
                <a:hlinkClick r:id="rId14"/>
              </a:rPr>
              <a:t>www.lnat.ac.uk/</a:t>
            </a:r>
            <a:r>
              <a:rPr lang="en-GB" sz="1800" dirty="0"/>
              <a:t> - Test for Law</a:t>
            </a:r>
          </a:p>
          <a:p>
            <a:pPr marL="342900" indent="-342900">
              <a:buFont typeface="Arial" panose="020B0604020202020204" pitchFamily="34" charset="0"/>
              <a:buChar char="•"/>
            </a:pPr>
            <a:r>
              <a:rPr lang="en-GB" sz="1800" dirty="0">
                <a:hlinkClick r:id="rId15"/>
              </a:rPr>
              <a:t>www.unistats.com/</a:t>
            </a:r>
            <a:r>
              <a:rPr lang="en-GB" sz="1800" dirty="0"/>
              <a:t> - Statistics and information to compare Universities and courses</a:t>
            </a:r>
          </a:p>
          <a:p>
            <a:pPr marL="342900" indent="-342900">
              <a:buFont typeface="Arial" panose="020B0604020202020204" pitchFamily="34" charset="0"/>
              <a:buChar char="•"/>
            </a:pPr>
            <a:r>
              <a:rPr lang="en-GB" sz="1800" dirty="0">
                <a:hlinkClick r:id="rId16"/>
              </a:rPr>
              <a:t>www.hecsu.ac.uk/</a:t>
            </a:r>
            <a:r>
              <a:rPr lang="en-GB" sz="1800" dirty="0"/>
              <a:t> - Information on what graduates do</a:t>
            </a:r>
          </a:p>
          <a:p>
            <a:pPr marL="342900" indent="-342900">
              <a:buFont typeface="Arial" panose="020B0604020202020204" pitchFamily="34" charset="0"/>
              <a:buChar char="•"/>
            </a:pPr>
            <a:r>
              <a:rPr lang="en-GB" sz="1800" dirty="0">
                <a:hlinkClick r:id="rId17"/>
              </a:rPr>
              <a:t>www.saas.gov.uk/</a:t>
            </a:r>
            <a:r>
              <a:rPr lang="en-GB" sz="1800" dirty="0"/>
              <a:t> - Funding website</a:t>
            </a:r>
          </a:p>
          <a:p>
            <a:pPr marL="342900" indent="-342900">
              <a:buFont typeface="Arial" panose="020B0604020202020204" pitchFamily="34" charset="0"/>
              <a:buChar char="•"/>
            </a:pPr>
            <a:r>
              <a:rPr lang="en-GB" sz="1800" dirty="0">
                <a:hlinkClick r:id="rId18"/>
              </a:rPr>
              <a:t>https://erasmusplus.org.uk/</a:t>
            </a:r>
            <a:r>
              <a:rPr lang="en-GB" sz="1800" dirty="0"/>
              <a:t> - Study abroad</a:t>
            </a:r>
          </a:p>
          <a:p>
            <a:endParaRPr lang="en-GB" sz="1800" dirty="0"/>
          </a:p>
          <a:p>
            <a:pPr marL="342900" indent="-342900">
              <a:buFont typeface="Arial" panose="020B0604020202020204" pitchFamily="34" charset="0"/>
              <a:buChar char="•"/>
            </a:pPr>
            <a:endParaRPr lang="en-GB" dirty="0"/>
          </a:p>
          <a:p>
            <a:pPr>
              <a:buFontTx/>
              <a:buChar char="•"/>
            </a:pPr>
            <a:endParaRPr lang="en-GB" dirty="0"/>
          </a:p>
        </p:txBody>
      </p:sp>
      <p:pic>
        <p:nvPicPr>
          <p:cNvPr id="2" name="Audio 1">
            <a:hlinkClick r:id="" action="ppaction://media"/>
            <a:extLst>
              <a:ext uri="{FF2B5EF4-FFF2-40B4-BE49-F238E27FC236}">
                <a16:creationId xmlns:a16="http://schemas.microsoft.com/office/drawing/2014/main" id="{58F798F9-CD89-4724-8442-9863735C32D1}"/>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085292755"/>
      </p:ext>
    </p:extLst>
  </p:cSld>
  <p:clrMapOvr>
    <a:masterClrMapping/>
  </p:clrMapOvr>
  <mc:AlternateContent xmlns:mc="http://schemas.openxmlformats.org/markup-compatibility/2006" xmlns:p14="http://schemas.microsoft.com/office/powerpoint/2010/main">
    <mc:Choice Requires="p14">
      <p:transition spd="slow" p14:dur="2000" advTm="38768"/>
    </mc:Choice>
    <mc:Fallback xmlns="">
      <p:transition spd="slow" advTm="38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1161" y="355279"/>
            <a:ext cx="2316744" cy="764348"/>
          </a:xfrm>
          <a:prstGeom prst="rect">
            <a:avLst/>
          </a:prstGeom>
        </p:spPr>
      </p:pic>
      <p:cxnSp>
        <p:nvCxnSpPr>
          <p:cNvPr id="3" name="Straight Connector 2"/>
          <p:cNvCxnSpPr/>
          <p:nvPr/>
        </p:nvCxnSpPr>
        <p:spPr>
          <a:xfrm flipH="1">
            <a:off x="412595" y="1382751"/>
            <a:ext cx="84053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12595" y="6508595"/>
            <a:ext cx="8405310"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12595" y="1441622"/>
            <a:ext cx="8405310" cy="2800767"/>
          </a:xfrm>
          <a:prstGeom prst="rect">
            <a:avLst/>
          </a:prstGeom>
          <a:noFill/>
        </p:spPr>
        <p:txBody>
          <a:bodyPr wrap="square" rtlCol="0">
            <a:spAutoFit/>
          </a:bodyPr>
          <a:lstStyle/>
          <a:p>
            <a:pPr algn="ctr"/>
            <a:endParaRPr lang="en-GB" sz="4400" b="1" dirty="0"/>
          </a:p>
          <a:p>
            <a:pPr algn="ctr"/>
            <a:endParaRPr lang="en-GB" sz="4400" b="1" dirty="0"/>
          </a:p>
          <a:p>
            <a:pPr algn="ctr"/>
            <a:r>
              <a:rPr lang="en-GB" sz="4400" b="1" dirty="0"/>
              <a:t>Mr Menzies</a:t>
            </a:r>
          </a:p>
          <a:p>
            <a:pPr algn="ctr"/>
            <a:r>
              <a:rPr lang="en-GB" sz="4400" b="1" dirty="0"/>
              <a:t>DHT</a:t>
            </a:r>
          </a:p>
        </p:txBody>
      </p:sp>
      <p:pic>
        <p:nvPicPr>
          <p:cNvPr id="2" name="Audio 1">
            <a:hlinkClick r:id="" action="ppaction://media"/>
            <a:extLst>
              <a:ext uri="{FF2B5EF4-FFF2-40B4-BE49-F238E27FC236}">
                <a16:creationId xmlns:a16="http://schemas.microsoft.com/office/drawing/2014/main" id="{DB15D383-ED32-4C7B-AFBA-0589416095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3276671"/>
      </p:ext>
    </p:extLst>
  </p:cSld>
  <p:clrMapOvr>
    <a:masterClrMapping/>
  </p:clrMapOvr>
  <mc:AlternateContent xmlns:mc="http://schemas.openxmlformats.org/markup-compatibility/2006">
    <mc:Choice xmlns:p14="http://schemas.microsoft.com/office/powerpoint/2010/main" Requires="p14">
      <p:transition spd="slow" p14:dur="2000" advTm="37903"/>
    </mc:Choice>
    <mc:Fallback>
      <p:transition spd="slow" advTm="37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1161" y="355279"/>
            <a:ext cx="2316744" cy="764348"/>
          </a:xfrm>
          <a:prstGeom prst="rect">
            <a:avLst/>
          </a:prstGeom>
        </p:spPr>
      </p:pic>
      <p:cxnSp>
        <p:nvCxnSpPr>
          <p:cNvPr id="3" name="Straight Connector 2"/>
          <p:cNvCxnSpPr/>
          <p:nvPr/>
        </p:nvCxnSpPr>
        <p:spPr>
          <a:xfrm flipH="1">
            <a:off x="412595" y="1382751"/>
            <a:ext cx="84053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12595" y="6508595"/>
            <a:ext cx="8405310"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12595" y="1441622"/>
            <a:ext cx="8405310" cy="4524315"/>
          </a:xfrm>
          <a:prstGeom prst="rect">
            <a:avLst/>
          </a:prstGeom>
          <a:noFill/>
        </p:spPr>
        <p:txBody>
          <a:bodyPr wrap="square" rtlCol="0">
            <a:spAutoFit/>
          </a:bodyPr>
          <a:lstStyle/>
          <a:p>
            <a:pPr marL="457200" indent="-457200">
              <a:buFont typeface="Arial" panose="020B0604020202020204" pitchFamily="34" charset="0"/>
              <a:buChar char="•"/>
            </a:pPr>
            <a:r>
              <a:rPr lang="en-GB" dirty="0"/>
              <a:t>start talking and listening early</a:t>
            </a:r>
          </a:p>
          <a:p>
            <a:endParaRPr lang="en-GB" dirty="0"/>
          </a:p>
          <a:p>
            <a:pPr marL="457200" indent="-457200">
              <a:buFont typeface="Arial" panose="020B0604020202020204" pitchFamily="34" charset="0"/>
              <a:buChar char="•"/>
            </a:pPr>
            <a:r>
              <a:rPr lang="en-GB" dirty="0"/>
              <a:t>be open minded</a:t>
            </a:r>
          </a:p>
          <a:p>
            <a:endParaRPr lang="en-GB" dirty="0"/>
          </a:p>
          <a:p>
            <a:pPr marL="457200" indent="-457200">
              <a:buFont typeface="Arial" panose="020B0604020202020204" pitchFamily="34" charset="0"/>
              <a:buChar char="•"/>
            </a:pPr>
            <a:r>
              <a:rPr lang="en-GB" dirty="0"/>
              <a:t>get informed about subjects and associated careers</a:t>
            </a:r>
          </a:p>
          <a:p>
            <a:endParaRPr lang="en-GB" dirty="0"/>
          </a:p>
          <a:p>
            <a:pPr marL="457200" indent="-457200">
              <a:buFont typeface="Arial" panose="020B0604020202020204" pitchFamily="34" charset="0"/>
              <a:buChar char="•"/>
            </a:pPr>
            <a:r>
              <a:rPr lang="en-GB" dirty="0">
                <a:hlinkClick r:id="rId5"/>
              </a:rPr>
              <a:t>visit the parent and carer section of My World of Work</a:t>
            </a:r>
            <a:endParaRPr lang="en-GB" dirty="0"/>
          </a:p>
          <a:p>
            <a:endParaRPr lang="en-GB" dirty="0"/>
          </a:p>
          <a:p>
            <a:pPr marL="457200" indent="-457200">
              <a:buFont typeface="Arial" panose="020B0604020202020204" pitchFamily="34" charset="0"/>
              <a:buChar char="•"/>
            </a:pPr>
            <a:r>
              <a:rPr lang="en-GB" dirty="0"/>
              <a:t>find out the choices available, including work-related learning options such as Foundation Apprenticeships</a:t>
            </a:r>
          </a:p>
          <a:p>
            <a:endParaRPr lang="en-GB" dirty="0"/>
          </a:p>
          <a:p>
            <a:pPr marL="457200" indent="-457200">
              <a:buFont typeface="Arial" panose="020B0604020202020204" pitchFamily="34" charset="0"/>
              <a:buChar char="•"/>
            </a:pPr>
            <a:r>
              <a:rPr lang="en-GB" dirty="0"/>
              <a:t>keep talking and listening.</a:t>
            </a:r>
          </a:p>
        </p:txBody>
      </p:sp>
      <p:sp>
        <p:nvSpPr>
          <p:cNvPr id="2" name="Rectangle 1">
            <a:extLst>
              <a:ext uri="{FF2B5EF4-FFF2-40B4-BE49-F238E27FC236}">
                <a16:creationId xmlns:a16="http://schemas.microsoft.com/office/drawing/2014/main" id="{D5BB2724-E6D6-4AA8-8B49-F5FB99CCD14C}"/>
              </a:ext>
            </a:extLst>
          </p:cNvPr>
          <p:cNvSpPr/>
          <p:nvPr/>
        </p:nvSpPr>
        <p:spPr>
          <a:xfrm>
            <a:off x="542260" y="391665"/>
            <a:ext cx="5773479" cy="830997"/>
          </a:xfrm>
          <a:prstGeom prst="rect">
            <a:avLst/>
          </a:prstGeom>
        </p:spPr>
        <p:txBody>
          <a:bodyPr wrap="square">
            <a:spAutoFit/>
          </a:bodyPr>
          <a:lstStyle/>
          <a:p>
            <a:r>
              <a:rPr lang="en-GB" dirty="0">
                <a:latin typeface="Arial Black" panose="020B0A04020102020204" pitchFamily="34" charset="0"/>
              </a:rPr>
              <a:t>Subject Choices – points to consider for parents and carers</a:t>
            </a:r>
          </a:p>
        </p:txBody>
      </p:sp>
      <p:pic>
        <p:nvPicPr>
          <p:cNvPr id="6" name="Audio 5">
            <a:hlinkClick r:id="" action="ppaction://media"/>
            <a:extLst>
              <a:ext uri="{FF2B5EF4-FFF2-40B4-BE49-F238E27FC236}">
                <a16:creationId xmlns:a16="http://schemas.microsoft.com/office/drawing/2014/main" id="{352F4F56-CF5E-49F9-A6AD-330207C10F0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5495116"/>
      </p:ext>
    </p:extLst>
  </p:cSld>
  <p:clrMapOvr>
    <a:masterClrMapping/>
  </p:clrMapOvr>
  <mc:AlternateContent xmlns:mc="http://schemas.openxmlformats.org/markup-compatibility/2006">
    <mc:Choice xmlns:p14="http://schemas.microsoft.com/office/powerpoint/2010/main" Requires="p14">
      <p:transition spd="slow" p14:dur="2000" advTm="116462"/>
    </mc:Choice>
    <mc:Fallback>
      <p:transition spd="slow" advTm="116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1161" y="355279"/>
            <a:ext cx="2316744" cy="764348"/>
          </a:xfrm>
          <a:prstGeom prst="rect">
            <a:avLst/>
          </a:prstGeom>
        </p:spPr>
      </p:pic>
      <p:cxnSp>
        <p:nvCxnSpPr>
          <p:cNvPr id="3" name="Straight Connector 2"/>
          <p:cNvCxnSpPr/>
          <p:nvPr/>
        </p:nvCxnSpPr>
        <p:spPr>
          <a:xfrm flipH="1">
            <a:off x="412595" y="1382751"/>
            <a:ext cx="84053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12595" y="6508595"/>
            <a:ext cx="840531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412595" y="1536174"/>
            <a:ext cx="8405310" cy="3785652"/>
          </a:xfrm>
          <a:prstGeom prst="rect">
            <a:avLst/>
          </a:prstGeom>
        </p:spPr>
        <p:txBody>
          <a:bodyPr wrap="square">
            <a:spAutoFit/>
          </a:bodyPr>
          <a:lstStyle/>
          <a:p>
            <a:r>
              <a:rPr lang="en-GB" b="1" u="sng" dirty="0"/>
              <a:t>Curriculum Setup</a:t>
            </a:r>
          </a:p>
          <a:p>
            <a:endParaRPr lang="en-GB" dirty="0">
              <a:cs typeface="Arial" panose="020B0604020202020204" pitchFamily="34" charset="0"/>
            </a:endParaRPr>
          </a:p>
          <a:p>
            <a:pPr marL="182563" indent="-182563">
              <a:buFont typeface="Arial" pitchFamily="34" charset="0"/>
              <a:buChar char="•"/>
            </a:pPr>
            <a:r>
              <a:rPr lang="en-GB" dirty="0">
                <a:cs typeface="Arial" panose="020B0604020202020204" pitchFamily="34" charset="0"/>
              </a:rPr>
              <a:t>BGE – Broad range of subjects within 8 curricular areas</a:t>
            </a:r>
          </a:p>
          <a:p>
            <a:pPr marL="793519" lvl="1" indent="-182563">
              <a:buFont typeface="Arial" pitchFamily="34" charset="0"/>
              <a:buChar char="•"/>
            </a:pPr>
            <a:r>
              <a:rPr lang="en-GB" dirty="0">
                <a:cs typeface="Arial" panose="020B0604020202020204" pitchFamily="34" charset="0"/>
              </a:rPr>
              <a:t>Maths, English, Languages, Sciences, Technologies, Expressive Arts, HWB &amp; Social Subjects</a:t>
            </a:r>
          </a:p>
          <a:p>
            <a:pPr>
              <a:buFont typeface="Arial" pitchFamily="34" charset="0"/>
              <a:buChar char="•"/>
            </a:pPr>
            <a:endParaRPr lang="en-GB" dirty="0">
              <a:cs typeface="Arial" panose="020B0604020202020204" pitchFamily="34" charset="0"/>
            </a:endParaRPr>
          </a:p>
          <a:p>
            <a:pPr>
              <a:buFont typeface="Arial" pitchFamily="34" charset="0"/>
              <a:buChar char="•"/>
            </a:pPr>
            <a:r>
              <a:rPr lang="en-GB" dirty="0">
                <a:cs typeface="Arial" panose="020B0604020202020204" pitchFamily="34" charset="0"/>
              </a:rPr>
              <a:t> S1-S2 pupils study within all curricular areas</a:t>
            </a:r>
          </a:p>
          <a:p>
            <a:pPr>
              <a:buFont typeface="Arial" pitchFamily="34" charset="0"/>
              <a:buChar char="•"/>
            </a:pPr>
            <a:endParaRPr lang="en-GB" dirty="0">
              <a:cs typeface="Arial" panose="020B0604020202020204" pitchFamily="34" charset="0"/>
            </a:endParaRPr>
          </a:p>
          <a:p>
            <a:pPr marL="182563" indent="-182563">
              <a:buFont typeface="Arial" pitchFamily="34" charset="0"/>
              <a:buChar char="•"/>
            </a:pPr>
            <a:r>
              <a:rPr lang="en-GB" dirty="0">
                <a:cs typeface="Arial" panose="020B0604020202020204" pitchFamily="34" charset="0"/>
              </a:rPr>
              <a:t>S3 pupils remain within all 8 curricular areas but now have opportunity for personalisation and choice</a:t>
            </a:r>
          </a:p>
        </p:txBody>
      </p:sp>
      <p:pic>
        <p:nvPicPr>
          <p:cNvPr id="5" name="Audio 4">
            <a:hlinkClick r:id="" action="ppaction://media"/>
            <a:extLst>
              <a:ext uri="{FF2B5EF4-FFF2-40B4-BE49-F238E27FC236}">
                <a16:creationId xmlns:a16="http://schemas.microsoft.com/office/drawing/2014/main" id="{DAED5F6A-3B4D-4FDB-AB57-4C2A5F9E90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25613304"/>
      </p:ext>
    </p:extLst>
  </p:cSld>
  <p:clrMapOvr>
    <a:masterClrMapping/>
  </p:clrMapOvr>
  <mc:AlternateContent xmlns:mc="http://schemas.openxmlformats.org/markup-compatibility/2006">
    <mc:Choice xmlns:p14="http://schemas.microsoft.com/office/powerpoint/2010/main" Requires="p14">
      <p:transition spd="slow" p14:dur="2000" advTm="46241"/>
    </mc:Choice>
    <mc:Fallback>
      <p:transition spd="slow" advTm="46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1161" y="355279"/>
            <a:ext cx="2316744" cy="764348"/>
          </a:xfrm>
          <a:prstGeom prst="rect">
            <a:avLst/>
          </a:prstGeom>
        </p:spPr>
      </p:pic>
      <p:cxnSp>
        <p:nvCxnSpPr>
          <p:cNvPr id="3" name="Straight Connector 2"/>
          <p:cNvCxnSpPr/>
          <p:nvPr/>
        </p:nvCxnSpPr>
        <p:spPr>
          <a:xfrm flipH="1">
            <a:off x="412595" y="1382751"/>
            <a:ext cx="84053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12595" y="6508595"/>
            <a:ext cx="840531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412595" y="1536174"/>
            <a:ext cx="8405310" cy="3046988"/>
          </a:xfrm>
          <a:prstGeom prst="rect">
            <a:avLst/>
          </a:prstGeom>
        </p:spPr>
        <p:txBody>
          <a:bodyPr wrap="square">
            <a:spAutoFit/>
          </a:bodyPr>
          <a:lstStyle/>
          <a:p>
            <a:r>
              <a:rPr lang="en-GB" b="1" u="sng" dirty="0">
                <a:cs typeface="Arial" panose="020B0604020202020204" pitchFamily="34" charset="0"/>
              </a:rPr>
              <a:t>Curriculum Setup </a:t>
            </a:r>
          </a:p>
          <a:p>
            <a:endParaRPr lang="en-GB" dirty="0">
              <a:cs typeface="Arial" panose="020B0604020202020204" pitchFamily="34" charset="0"/>
            </a:endParaRPr>
          </a:p>
          <a:p>
            <a:pPr marL="179388" indent="-179388">
              <a:buFont typeface="Arial" pitchFamily="34" charset="0"/>
              <a:buChar char="•"/>
            </a:pPr>
            <a:r>
              <a:rPr lang="en-GB" dirty="0">
                <a:cs typeface="Arial" panose="020B0604020202020204" pitchFamily="34" charset="0"/>
              </a:rPr>
              <a:t>S4 – English, Maths plus 5 other subjects</a:t>
            </a:r>
          </a:p>
          <a:p>
            <a:pPr>
              <a:buFont typeface="Arial" pitchFamily="34" charset="0"/>
              <a:buChar char="•"/>
            </a:pPr>
            <a:endParaRPr lang="en-GB" dirty="0">
              <a:cs typeface="Arial" panose="020B0604020202020204" pitchFamily="34" charset="0"/>
            </a:endParaRPr>
          </a:p>
          <a:p>
            <a:pPr>
              <a:buFont typeface="Arial" pitchFamily="34" charset="0"/>
              <a:buChar char="•"/>
            </a:pPr>
            <a:r>
              <a:rPr lang="en-GB" dirty="0">
                <a:cs typeface="Arial" panose="020B0604020202020204" pitchFamily="34" charset="0"/>
              </a:rPr>
              <a:t> S5 – 5 Subjects – Individual Pathways</a:t>
            </a:r>
          </a:p>
          <a:p>
            <a:pPr>
              <a:buFont typeface="Arial" pitchFamily="34" charset="0"/>
              <a:buChar char="•"/>
            </a:pPr>
            <a:endParaRPr lang="en-GB" dirty="0">
              <a:cs typeface="Arial" panose="020B0604020202020204" pitchFamily="34" charset="0"/>
            </a:endParaRPr>
          </a:p>
          <a:p>
            <a:pPr>
              <a:buFont typeface="Arial" pitchFamily="34" charset="0"/>
              <a:buChar char="•"/>
            </a:pPr>
            <a:r>
              <a:rPr lang="en-GB" dirty="0">
                <a:cs typeface="Arial" panose="020B0604020202020204" pitchFamily="34" charset="0"/>
              </a:rPr>
              <a:t> S6 – Minimum of 4 subjects </a:t>
            </a:r>
          </a:p>
          <a:p>
            <a:endParaRPr lang="en-GB" dirty="0">
              <a:latin typeface="Arial" panose="020B0604020202020204" pitchFamily="34" charset="0"/>
              <a:cs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8A7C7982-7ADE-4171-B2C1-E0DF66A81A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97477026"/>
      </p:ext>
    </p:extLst>
  </p:cSld>
  <p:clrMapOvr>
    <a:masterClrMapping/>
  </p:clrMapOvr>
  <mc:AlternateContent xmlns:mc="http://schemas.openxmlformats.org/markup-compatibility/2006">
    <mc:Choice xmlns:p14="http://schemas.microsoft.com/office/powerpoint/2010/main" Requires="p14">
      <p:transition spd="slow" p14:dur="2000" advTm="40182"/>
    </mc:Choice>
    <mc:Fallback>
      <p:transition spd="slow" advTm="40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1161" y="355279"/>
            <a:ext cx="2316744" cy="764348"/>
          </a:xfrm>
          <a:prstGeom prst="rect">
            <a:avLst/>
          </a:prstGeom>
        </p:spPr>
      </p:pic>
      <p:cxnSp>
        <p:nvCxnSpPr>
          <p:cNvPr id="3" name="Straight Connector 2"/>
          <p:cNvCxnSpPr/>
          <p:nvPr/>
        </p:nvCxnSpPr>
        <p:spPr>
          <a:xfrm flipH="1">
            <a:off x="412595" y="1382751"/>
            <a:ext cx="84053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12595" y="6508595"/>
            <a:ext cx="8405310"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12595" y="1441622"/>
            <a:ext cx="8405310" cy="1446550"/>
          </a:xfrm>
          <a:prstGeom prst="rect">
            <a:avLst/>
          </a:prstGeom>
          <a:noFill/>
        </p:spPr>
        <p:txBody>
          <a:bodyPr wrap="square" rtlCol="0">
            <a:spAutoFit/>
          </a:bodyPr>
          <a:lstStyle/>
          <a:p>
            <a:pPr algn="ctr"/>
            <a:endParaRPr lang="en-GB" sz="4400" b="1" dirty="0"/>
          </a:p>
          <a:p>
            <a:pPr algn="ctr"/>
            <a:endParaRPr lang="en-GB" sz="4400" b="1" dirty="0"/>
          </a:p>
        </p:txBody>
      </p:sp>
      <p:pic>
        <p:nvPicPr>
          <p:cNvPr id="6" name="Picture 2" descr="The Scottish Credit and Qualifications Framework">
            <a:extLst>
              <a:ext uri="{FF2B5EF4-FFF2-40B4-BE49-F238E27FC236}">
                <a16:creationId xmlns:a16="http://schemas.microsoft.com/office/drawing/2014/main" id="{13FEF83B-FA8C-48C7-8861-07F37F2E3B22}"/>
              </a:ext>
            </a:extLst>
          </p:cNvPr>
          <p:cNvPicPr>
            <a:picLocks noChangeAspect="1" noChangeArrowheads="1"/>
          </p:cNvPicPr>
          <p:nvPr/>
        </p:nvPicPr>
        <p:blipFill>
          <a:blip r:embed="rId5" cstate="print"/>
          <a:srcRect/>
          <a:stretch>
            <a:fillRect/>
          </a:stretch>
        </p:blipFill>
        <p:spPr bwMode="auto">
          <a:xfrm>
            <a:off x="949841" y="1441622"/>
            <a:ext cx="7073414" cy="4723684"/>
          </a:xfrm>
          <a:prstGeom prst="rect">
            <a:avLst/>
          </a:prstGeom>
          <a:noFill/>
        </p:spPr>
      </p:pic>
      <p:pic>
        <p:nvPicPr>
          <p:cNvPr id="2" name="Audio 1">
            <a:hlinkClick r:id="" action="ppaction://media"/>
            <a:extLst>
              <a:ext uri="{FF2B5EF4-FFF2-40B4-BE49-F238E27FC236}">
                <a16:creationId xmlns:a16="http://schemas.microsoft.com/office/drawing/2014/main" id="{0A7EE418-3081-4F27-B374-0BA894447FF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74267260"/>
      </p:ext>
    </p:extLst>
  </p:cSld>
  <p:clrMapOvr>
    <a:masterClrMapping/>
  </p:clrMapOvr>
  <mc:AlternateContent xmlns:mc="http://schemas.openxmlformats.org/markup-compatibility/2006">
    <mc:Choice xmlns:p14="http://schemas.microsoft.com/office/powerpoint/2010/main" Requires="p14">
      <p:transition spd="slow" p14:dur="2000" advTm="117128"/>
    </mc:Choice>
    <mc:Fallback>
      <p:transition spd="slow" advTm="117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1161" y="355279"/>
            <a:ext cx="2316744" cy="764348"/>
          </a:xfrm>
          <a:prstGeom prst="rect">
            <a:avLst/>
          </a:prstGeom>
        </p:spPr>
      </p:pic>
      <p:cxnSp>
        <p:nvCxnSpPr>
          <p:cNvPr id="3" name="Straight Connector 2"/>
          <p:cNvCxnSpPr/>
          <p:nvPr/>
        </p:nvCxnSpPr>
        <p:spPr>
          <a:xfrm flipH="1">
            <a:off x="412595" y="1382751"/>
            <a:ext cx="84053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12595" y="6508595"/>
            <a:ext cx="840531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412595" y="1536174"/>
            <a:ext cx="8405310" cy="3785652"/>
          </a:xfrm>
          <a:prstGeom prst="rect">
            <a:avLst/>
          </a:prstGeom>
        </p:spPr>
        <p:txBody>
          <a:bodyPr wrap="square">
            <a:spAutoFit/>
          </a:bodyPr>
          <a:lstStyle/>
          <a:p>
            <a:r>
              <a:rPr lang="en-GB" b="1" u="sng" dirty="0"/>
              <a:t>What to Consider When Choosing </a:t>
            </a:r>
          </a:p>
          <a:p>
            <a:pPr>
              <a:buFont typeface="Arial" pitchFamily="34" charset="0"/>
              <a:buChar char="•"/>
            </a:pPr>
            <a:endParaRPr lang="en-GB" dirty="0"/>
          </a:p>
          <a:p>
            <a:pPr>
              <a:buFont typeface="Arial" pitchFamily="34" charset="0"/>
              <a:buChar char="•"/>
            </a:pPr>
            <a:r>
              <a:rPr lang="en-GB" dirty="0"/>
              <a:t> Enjoyment</a:t>
            </a:r>
          </a:p>
          <a:p>
            <a:pPr>
              <a:buFont typeface="Arial" pitchFamily="34" charset="0"/>
              <a:buChar char="•"/>
            </a:pPr>
            <a:endParaRPr lang="en-GB" dirty="0"/>
          </a:p>
          <a:p>
            <a:pPr>
              <a:buFont typeface="Arial" pitchFamily="34" charset="0"/>
              <a:buChar char="•"/>
            </a:pPr>
            <a:r>
              <a:rPr lang="en-GB" dirty="0"/>
              <a:t> Where you will achieve success</a:t>
            </a:r>
          </a:p>
          <a:p>
            <a:pPr>
              <a:buFont typeface="Arial" pitchFamily="34" charset="0"/>
              <a:buChar char="•"/>
            </a:pPr>
            <a:endParaRPr lang="en-GB" dirty="0"/>
          </a:p>
          <a:p>
            <a:pPr>
              <a:buFont typeface="Arial" pitchFamily="34" charset="0"/>
              <a:buChar char="•"/>
            </a:pPr>
            <a:r>
              <a:rPr lang="en-GB" dirty="0"/>
              <a:t> Future aspirations</a:t>
            </a:r>
          </a:p>
          <a:p>
            <a:pPr>
              <a:buFont typeface="Arial" pitchFamily="34" charset="0"/>
              <a:buChar char="•"/>
            </a:pPr>
            <a:endParaRPr lang="en-GB" dirty="0"/>
          </a:p>
          <a:p>
            <a:pPr>
              <a:buFont typeface="Arial" pitchFamily="34" charset="0"/>
              <a:buChar char="•"/>
            </a:pPr>
            <a:r>
              <a:rPr lang="en-GB" dirty="0"/>
              <a:t>Tariff points</a:t>
            </a:r>
          </a:p>
          <a:p>
            <a:endParaRPr lang="en-GB" dirty="0">
              <a:latin typeface="Arial" panose="020B0604020202020204" pitchFamily="34" charset="0"/>
              <a:cs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916CF8D2-3A20-4C06-88AD-A1CECC8AD9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927167"/>
      </p:ext>
    </p:extLst>
  </p:cSld>
  <p:clrMapOvr>
    <a:masterClrMapping/>
  </p:clrMapOvr>
  <mc:AlternateContent xmlns:mc="http://schemas.openxmlformats.org/markup-compatibility/2006">
    <mc:Choice xmlns:p14="http://schemas.microsoft.com/office/powerpoint/2010/main" Requires="p14">
      <p:transition spd="slow" p14:dur="2000" advTm="89622"/>
    </mc:Choice>
    <mc:Fallback>
      <p:transition spd="slow" advTm="896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1161" y="355279"/>
            <a:ext cx="2316744" cy="764348"/>
          </a:xfrm>
          <a:prstGeom prst="rect">
            <a:avLst/>
          </a:prstGeom>
        </p:spPr>
      </p:pic>
      <p:cxnSp>
        <p:nvCxnSpPr>
          <p:cNvPr id="3" name="Straight Connector 2"/>
          <p:cNvCxnSpPr/>
          <p:nvPr/>
        </p:nvCxnSpPr>
        <p:spPr>
          <a:xfrm flipH="1">
            <a:off x="412595" y="1382751"/>
            <a:ext cx="840531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12595" y="844375"/>
            <a:ext cx="6785516" cy="461665"/>
          </a:xfrm>
          <a:prstGeom prst="rect">
            <a:avLst/>
          </a:prstGeom>
          <a:noFill/>
        </p:spPr>
        <p:txBody>
          <a:bodyPr wrap="square" rtlCol="0">
            <a:spAutoFit/>
          </a:bodyPr>
          <a:lstStyle/>
          <a:p>
            <a:r>
              <a:rPr lang="en-GB" b="1" u="sng" dirty="0"/>
              <a:t>Tariff Points</a:t>
            </a:r>
          </a:p>
        </p:txBody>
      </p:sp>
      <p:graphicFrame>
        <p:nvGraphicFramePr>
          <p:cNvPr id="2" name="Table 1"/>
          <p:cNvGraphicFramePr>
            <a:graphicFrameLocks noGrp="1"/>
          </p:cNvGraphicFramePr>
          <p:nvPr>
            <p:extLst>
              <p:ext uri="{D42A27DB-BD31-4B8C-83A1-F6EECF244321}">
                <p14:modId xmlns:p14="http://schemas.microsoft.com/office/powerpoint/2010/main" val="3456428507"/>
              </p:ext>
            </p:extLst>
          </p:nvPr>
        </p:nvGraphicFramePr>
        <p:xfrm>
          <a:off x="1389361" y="1400841"/>
          <a:ext cx="6439644" cy="5151120"/>
        </p:xfrm>
        <a:graphic>
          <a:graphicData uri="http://schemas.openxmlformats.org/drawingml/2006/table">
            <a:tbl>
              <a:tblPr firstRow="1" bandRow="1">
                <a:tableStyleId>{5C22544A-7EE6-4342-B048-85BDC9FD1C3A}</a:tableStyleId>
              </a:tblPr>
              <a:tblGrid>
                <a:gridCol w="2146548">
                  <a:extLst>
                    <a:ext uri="{9D8B030D-6E8A-4147-A177-3AD203B41FA5}">
                      <a16:colId xmlns:a16="http://schemas.microsoft.com/office/drawing/2014/main" val="977369482"/>
                    </a:ext>
                  </a:extLst>
                </a:gridCol>
                <a:gridCol w="2146548">
                  <a:extLst>
                    <a:ext uri="{9D8B030D-6E8A-4147-A177-3AD203B41FA5}">
                      <a16:colId xmlns:a16="http://schemas.microsoft.com/office/drawing/2014/main" val="4133757283"/>
                    </a:ext>
                  </a:extLst>
                </a:gridCol>
                <a:gridCol w="2146548">
                  <a:extLst>
                    <a:ext uri="{9D8B030D-6E8A-4147-A177-3AD203B41FA5}">
                      <a16:colId xmlns:a16="http://schemas.microsoft.com/office/drawing/2014/main" val="2756354517"/>
                    </a:ext>
                  </a:extLst>
                </a:gridCol>
              </a:tblGrid>
              <a:tr h="335040">
                <a:tc>
                  <a:txBody>
                    <a:bodyPr/>
                    <a:lstStyle/>
                    <a:p>
                      <a:pPr algn="ctr"/>
                      <a:r>
                        <a:rPr lang="en-GB" sz="2000" dirty="0"/>
                        <a:t>SCQF Level</a:t>
                      </a:r>
                    </a:p>
                  </a:txBody>
                  <a:tcPr/>
                </a:tc>
                <a:tc>
                  <a:txBody>
                    <a:bodyPr/>
                    <a:lstStyle/>
                    <a:p>
                      <a:pPr algn="ctr"/>
                      <a:r>
                        <a:rPr lang="en-GB" sz="2000" dirty="0"/>
                        <a:t>Grade</a:t>
                      </a:r>
                    </a:p>
                  </a:txBody>
                  <a:tcPr/>
                </a:tc>
                <a:tc>
                  <a:txBody>
                    <a:bodyPr/>
                    <a:lstStyle/>
                    <a:p>
                      <a:pPr algn="ctr"/>
                      <a:r>
                        <a:rPr lang="en-GB" sz="2000" dirty="0"/>
                        <a:t>Tariff</a:t>
                      </a:r>
                      <a:r>
                        <a:rPr lang="en-GB" sz="2000" baseline="0" dirty="0"/>
                        <a:t> Points</a:t>
                      </a:r>
                      <a:endParaRPr lang="en-GB" sz="2000" dirty="0"/>
                    </a:p>
                  </a:txBody>
                  <a:tcPr/>
                </a:tc>
                <a:extLst>
                  <a:ext uri="{0D108BD9-81ED-4DB2-BD59-A6C34878D82A}">
                    <a16:rowId xmlns:a16="http://schemas.microsoft.com/office/drawing/2014/main" val="1958884890"/>
                  </a:ext>
                </a:extLst>
              </a:tr>
              <a:tr h="335040">
                <a:tc rowSpan="4">
                  <a:txBody>
                    <a:bodyPr/>
                    <a:lstStyle/>
                    <a:p>
                      <a:pPr algn="ctr"/>
                      <a:r>
                        <a:rPr lang="en-GB" sz="2000" dirty="0"/>
                        <a:t>6 </a:t>
                      </a:r>
                    </a:p>
                    <a:p>
                      <a:pPr algn="ctr"/>
                      <a:r>
                        <a:rPr lang="en-GB" sz="2000" dirty="0"/>
                        <a:t>(Higher, NPA level 6, Skills for work Higher)</a:t>
                      </a:r>
                    </a:p>
                  </a:txBody>
                  <a:tcPr/>
                </a:tc>
                <a:tc>
                  <a:txBody>
                    <a:bodyPr/>
                    <a:lstStyle/>
                    <a:p>
                      <a:pPr algn="ctr"/>
                      <a:r>
                        <a:rPr lang="en-GB" sz="2000" dirty="0"/>
                        <a:t>A</a:t>
                      </a:r>
                    </a:p>
                  </a:txBody>
                  <a:tcPr/>
                </a:tc>
                <a:tc>
                  <a:txBody>
                    <a:bodyPr/>
                    <a:lstStyle/>
                    <a:p>
                      <a:pPr algn="ctr"/>
                      <a:r>
                        <a:rPr lang="en-GB" sz="2000" dirty="0"/>
                        <a:t>204</a:t>
                      </a:r>
                    </a:p>
                  </a:txBody>
                  <a:tcPr/>
                </a:tc>
                <a:extLst>
                  <a:ext uri="{0D108BD9-81ED-4DB2-BD59-A6C34878D82A}">
                    <a16:rowId xmlns:a16="http://schemas.microsoft.com/office/drawing/2014/main" val="4040627606"/>
                  </a:ext>
                </a:extLst>
              </a:tr>
              <a:tr h="335040">
                <a:tc vMerge="1">
                  <a:txBody>
                    <a:bodyPr/>
                    <a:lstStyle/>
                    <a:p>
                      <a:endParaRPr lang="en-GB"/>
                    </a:p>
                  </a:txBody>
                  <a:tcPr/>
                </a:tc>
                <a:tc>
                  <a:txBody>
                    <a:bodyPr/>
                    <a:lstStyle/>
                    <a:p>
                      <a:pPr algn="ctr"/>
                      <a:r>
                        <a:rPr lang="en-GB" sz="2000" dirty="0"/>
                        <a:t>B</a:t>
                      </a:r>
                    </a:p>
                  </a:txBody>
                  <a:tcPr/>
                </a:tc>
                <a:tc>
                  <a:txBody>
                    <a:bodyPr/>
                    <a:lstStyle/>
                    <a:p>
                      <a:pPr algn="ctr"/>
                      <a:r>
                        <a:rPr lang="en-GB" sz="2000" dirty="0"/>
                        <a:t>182</a:t>
                      </a:r>
                    </a:p>
                  </a:txBody>
                  <a:tcPr/>
                </a:tc>
                <a:extLst>
                  <a:ext uri="{0D108BD9-81ED-4DB2-BD59-A6C34878D82A}">
                    <a16:rowId xmlns:a16="http://schemas.microsoft.com/office/drawing/2014/main" val="2005691771"/>
                  </a:ext>
                </a:extLst>
              </a:tr>
              <a:tr h="335040">
                <a:tc vMerge="1">
                  <a:txBody>
                    <a:bodyPr/>
                    <a:lstStyle/>
                    <a:p>
                      <a:endParaRPr lang="en-GB"/>
                    </a:p>
                  </a:txBody>
                  <a:tcPr/>
                </a:tc>
                <a:tc>
                  <a:txBody>
                    <a:bodyPr/>
                    <a:lstStyle/>
                    <a:p>
                      <a:pPr algn="ctr"/>
                      <a:r>
                        <a:rPr lang="en-GB" sz="2000" dirty="0"/>
                        <a:t>C</a:t>
                      </a:r>
                    </a:p>
                  </a:txBody>
                  <a:tcPr/>
                </a:tc>
                <a:tc>
                  <a:txBody>
                    <a:bodyPr/>
                    <a:lstStyle/>
                    <a:p>
                      <a:pPr algn="ctr"/>
                      <a:r>
                        <a:rPr lang="en-GB" sz="2000" dirty="0"/>
                        <a:t>160</a:t>
                      </a:r>
                    </a:p>
                  </a:txBody>
                  <a:tcPr/>
                </a:tc>
                <a:extLst>
                  <a:ext uri="{0D108BD9-81ED-4DB2-BD59-A6C34878D82A}">
                    <a16:rowId xmlns:a16="http://schemas.microsoft.com/office/drawing/2014/main" val="305254304"/>
                  </a:ext>
                </a:extLst>
              </a:tr>
              <a:tr h="335040">
                <a:tc vMerge="1">
                  <a:txBody>
                    <a:bodyPr/>
                    <a:lstStyle/>
                    <a:p>
                      <a:endParaRPr lang="en-GB" dirty="0"/>
                    </a:p>
                  </a:txBody>
                  <a:tcPr/>
                </a:tc>
                <a:tc>
                  <a:txBody>
                    <a:bodyPr/>
                    <a:lstStyle/>
                    <a:p>
                      <a:pPr algn="ctr"/>
                      <a:r>
                        <a:rPr lang="en-GB" sz="2000" dirty="0"/>
                        <a:t>D</a:t>
                      </a:r>
                    </a:p>
                  </a:txBody>
                  <a:tcPr/>
                </a:tc>
                <a:tc>
                  <a:txBody>
                    <a:bodyPr/>
                    <a:lstStyle/>
                    <a:p>
                      <a:pPr algn="ctr"/>
                      <a:r>
                        <a:rPr lang="en-GB" sz="2000" dirty="0"/>
                        <a:t>149</a:t>
                      </a:r>
                    </a:p>
                  </a:txBody>
                  <a:tcPr/>
                </a:tc>
                <a:extLst>
                  <a:ext uri="{0D108BD9-81ED-4DB2-BD59-A6C34878D82A}">
                    <a16:rowId xmlns:a16="http://schemas.microsoft.com/office/drawing/2014/main" val="2734919121"/>
                  </a:ext>
                </a:extLst>
              </a:tr>
              <a:tr h="335040">
                <a:tc rowSpan="5">
                  <a:txBody>
                    <a:bodyPr/>
                    <a:lstStyle/>
                    <a:p>
                      <a:pPr algn="ctr"/>
                      <a:r>
                        <a:rPr lang="en-GB" sz="2000" dirty="0"/>
                        <a:t>5</a:t>
                      </a:r>
                    </a:p>
                    <a:p>
                      <a:pPr algn="ctr"/>
                      <a:r>
                        <a:rPr lang="en-GB" sz="2000" dirty="0"/>
                        <a:t>(National 5, NPA level 5, Skills</a:t>
                      </a:r>
                      <a:r>
                        <a:rPr lang="en-GB" sz="2000" baseline="0" dirty="0"/>
                        <a:t> for work 5) </a:t>
                      </a:r>
                      <a:endParaRPr lang="en-GB" sz="2000" dirty="0"/>
                    </a:p>
                  </a:txBody>
                  <a:tcPr/>
                </a:tc>
                <a:tc>
                  <a:txBody>
                    <a:bodyPr/>
                    <a:lstStyle/>
                    <a:p>
                      <a:pPr algn="ctr"/>
                      <a:r>
                        <a:rPr lang="en-GB" sz="2000" dirty="0"/>
                        <a:t>A</a:t>
                      </a:r>
                    </a:p>
                  </a:txBody>
                  <a:tcPr/>
                </a:tc>
                <a:tc>
                  <a:txBody>
                    <a:bodyPr/>
                    <a:lstStyle/>
                    <a:p>
                      <a:pPr algn="ctr"/>
                      <a:r>
                        <a:rPr lang="en-GB" sz="2000" dirty="0"/>
                        <a:t>84</a:t>
                      </a:r>
                    </a:p>
                  </a:txBody>
                  <a:tcPr/>
                </a:tc>
                <a:extLst>
                  <a:ext uri="{0D108BD9-81ED-4DB2-BD59-A6C34878D82A}">
                    <a16:rowId xmlns:a16="http://schemas.microsoft.com/office/drawing/2014/main" val="2163874264"/>
                  </a:ext>
                </a:extLst>
              </a:tr>
              <a:tr h="335040">
                <a:tc vMerge="1">
                  <a:txBody>
                    <a:bodyPr/>
                    <a:lstStyle/>
                    <a:p>
                      <a:pPr algn="ctr"/>
                      <a:endParaRPr lang="en-GB" dirty="0"/>
                    </a:p>
                  </a:txBody>
                  <a:tcPr/>
                </a:tc>
                <a:tc>
                  <a:txBody>
                    <a:bodyPr/>
                    <a:lstStyle/>
                    <a:p>
                      <a:pPr algn="ctr"/>
                      <a:r>
                        <a:rPr lang="en-GB" sz="2000" dirty="0"/>
                        <a:t>B</a:t>
                      </a:r>
                    </a:p>
                  </a:txBody>
                  <a:tcPr/>
                </a:tc>
                <a:tc>
                  <a:txBody>
                    <a:bodyPr/>
                    <a:lstStyle/>
                    <a:p>
                      <a:pPr algn="ctr"/>
                      <a:r>
                        <a:rPr lang="en-GB" sz="2000" dirty="0"/>
                        <a:t>74</a:t>
                      </a:r>
                    </a:p>
                  </a:txBody>
                  <a:tcPr/>
                </a:tc>
                <a:extLst>
                  <a:ext uri="{0D108BD9-81ED-4DB2-BD59-A6C34878D82A}">
                    <a16:rowId xmlns:a16="http://schemas.microsoft.com/office/drawing/2014/main" val="1911873490"/>
                  </a:ext>
                </a:extLst>
              </a:tr>
              <a:tr h="335040">
                <a:tc vMerge="1">
                  <a:txBody>
                    <a:bodyPr/>
                    <a:lstStyle/>
                    <a:p>
                      <a:pPr algn="ctr"/>
                      <a:endParaRPr lang="en-GB" dirty="0"/>
                    </a:p>
                  </a:txBody>
                  <a:tcPr/>
                </a:tc>
                <a:tc>
                  <a:txBody>
                    <a:bodyPr/>
                    <a:lstStyle/>
                    <a:p>
                      <a:pPr algn="ctr"/>
                      <a:r>
                        <a:rPr lang="en-GB" sz="2000" dirty="0"/>
                        <a:t>C</a:t>
                      </a:r>
                    </a:p>
                  </a:txBody>
                  <a:tcPr/>
                </a:tc>
                <a:tc>
                  <a:txBody>
                    <a:bodyPr/>
                    <a:lstStyle/>
                    <a:p>
                      <a:pPr algn="ctr"/>
                      <a:r>
                        <a:rPr lang="en-GB" sz="2000" dirty="0"/>
                        <a:t>64</a:t>
                      </a:r>
                    </a:p>
                  </a:txBody>
                  <a:tcPr/>
                </a:tc>
                <a:extLst>
                  <a:ext uri="{0D108BD9-81ED-4DB2-BD59-A6C34878D82A}">
                    <a16:rowId xmlns:a16="http://schemas.microsoft.com/office/drawing/2014/main" val="353297680"/>
                  </a:ext>
                </a:extLst>
              </a:tr>
              <a:tr h="335040">
                <a:tc vMerge="1">
                  <a:txBody>
                    <a:bodyPr/>
                    <a:lstStyle/>
                    <a:p>
                      <a:pPr algn="ctr"/>
                      <a:endParaRPr lang="en-GB" dirty="0"/>
                    </a:p>
                  </a:txBody>
                  <a:tcPr/>
                </a:tc>
                <a:tc>
                  <a:txBody>
                    <a:bodyPr/>
                    <a:lstStyle/>
                    <a:p>
                      <a:pPr algn="ctr"/>
                      <a:r>
                        <a:rPr lang="en-GB" sz="2000" dirty="0"/>
                        <a:t>D</a:t>
                      </a:r>
                    </a:p>
                  </a:txBody>
                  <a:tcPr/>
                </a:tc>
                <a:tc>
                  <a:txBody>
                    <a:bodyPr/>
                    <a:lstStyle/>
                    <a:p>
                      <a:pPr algn="ctr"/>
                      <a:r>
                        <a:rPr lang="en-GB" sz="2000" dirty="0"/>
                        <a:t>59</a:t>
                      </a:r>
                    </a:p>
                  </a:txBody>
                  <a:tcPr/>
                </a:tc>
                <a:extLst>
                  <a:ext uri="{0D108BD9-81ED-4DB2-BD59-A6C34878D82A}">
                    <a16:rowId xmlns:a16="http://schemas.microsoft.com/office/drawing/2014/main" val="2735507040"/>
                  </a:ext>
                </a:extLst>
              </a:tr>
              <a:tr h="335040">
                <a:tc vMerge="1">
                  <a:txBody>
                    <a:bodyPr/>
                    <a:lstStyle/>
                    <a:p>
                      <a:pPr algn="ctr"/>
                      <a:endParaRPr lang="en-GB" dirty="0"/>
                    </a:p>
                  </a:txBody>
                  <a:tcPr/>
                </a:tc>
                <a:tc>
                  <a:txBody>
                    <a:bodyPr/>
                    <a:lstStyle/>
                    <a:p>
                      <a:pPr algn="ctr"/>
                      <a:r>
                        <a:rPr lang="en-GB" sz="2000" dirty="0"/>
                        <a:t>Individual</a:t>
                      </a:r>
                      <a:r>
                        <a:rPr lang="en-GB" sz="2000" baseline="0" dirty="0"/>
                        <a:t> Unit</a:t>
                      </a:r>
                      <a:endParaRPr lang="en-GB" sz="2000" dirty="0"/>
                    </a:p>
                  </a:txBody>
                  <a:tcPr/>
                </a:tc>
                <a:tc>
                  <a:txBody>
                    <a:bodyPr/>
                    <a:lstStyle/>
                    <a:p>
                      <a:pPr algn="ctr"/>
                      <a:r>
                        <a:rPr lang="en-GB" sz="2000" dirty="0"/>
                        <a:t>11</a:t>
                      </a:r>
                    </a:p>
                  </a:txBody>
                  <a:tcPr/>
                </a:tc>
                <a:extLst>
                  <a:ext uri="{0D108BD9-81ED-4DB2-BD59-A6C34878D82A}">
                    <a16:rowId xmlns:a16="http://schemas.microsoft.com/office/drawing/2014/main" val="1213969903"/>
                  </a:ext>
                </a:extLst>
              </a:tr>
              <a:tr h="335040">
                <a:tc rowSpan="2">
                  <a:txBody>
                    <a:bodyPr/>
                    <a:lstStyle/>
                    <a:p>
                      <a:pPr algn="ctr"/>
                      <a:r>
                        <a:rPr lang="en-GB" sz="2000" dirty="0"/>
                        <a:t>4 (National 4, NPA level 4)</a:t>
                      </a:r>
                    </a:p>
                  </a:txBody>
                  <a:tcPr/>
                </a:tc>
                <a:tc>
                  <a:txBody>
                    <a:bodyPr/>
                    <a:lstStyle/>
                    <a:p>
                      <a:pPr algn="ctr"/>
                      <a:r>
                        <a:rPr lang="en-GB" sz="2000" dirty="0"/>
                        <a:t>Course Pass</a:t>
                      </a:r>
                    </a:p>
                  </a:txBody>
                  <a:tcPr/>
                </a:tc>
                <a:tc>
                  <a:txBody>
                    <a:bodyPr/>
                    <a:lstStyle/>
                    <a:p>
                      <a:pPr algn="ctr"/>
                      <a:r>
                        <a:rPr lang="en-GB" sz="2000" dirty="0"/>
                        <a:t>33</a:t>
                      </a:r>
                    </a:p>
                  </a:txBody>
                  <a:tcPr/>
                </a:tc>
                <a:extLst>
                  <a:ext uri="{0D108BD9-81ED-4DB2-BD59-A6C34878D82A}">
                    <a16:rowId xmlns:a16="http://schemas.microsoft.com/office/drawing/2014/main" val="848641403"/>
                  </a:ext>
                </a:extLst>
              </a:tr>
              <a:tr h="335040">
                <a:tc vMerge="1">
                  <a:txBody>
                    <a:bodyPr/>
                    <a:lstStyle/>
                    <a:p>
                      <a:pPr algn="ctr"/>
                      <a:endParaRPr lang="en-GB" dirty="0"/>
                    </a:p>
                  </a:txBody>
                  <a:tcPr/>
                </a:tc>
                <a:tc>
                  <a:txBody>
                    <a:bodyPr/>
                    <a:lstStyle/>
                    <a:p>
                      <a:pPr algn="ctr"/>
                      <a:r>
                        <a:rPr lang="en-GB" sz="2000" dirty="0"/>
                        <a:t>Unit</a:t>
                      </a:r>
                    </a:p>
                  </a:txBody>
                  <a:tcPr/>
                </a:tc>
                <a:tc>
                  <a:txBody>
                    <a:bodyPr/>
                    <a:lstStyle/>
                    <a:p>
                      <a:pPr algn="ctr"/>
                      <a:r>
                        <a:rPr lang="en-GB" sz="2000" dirty="0"/>
                        <a:t>7</a:t>
                      </a:r>
                    </a:p>
                  </a:txBody>
                  <a:tcPr/>
                </a:tc>
                <a:extLst>
                  <a:ext uri="{0D108BD9-81ED-4DB2-BD59-A6C34878D82A}">
                    <a16:rowId xmlns:a16="http://schemas.microsoft.com/office/drawing/2014/main" val="1344887358"/>
                  </a:ext>
                </a:extLst>
              </a:tr>
              <a:tr h="335040">
                <a:tc>
                  <a:txBody>
                    <a:bodyPr/>
                    <a:lstStyle/>
                    <a:p>
                      <a:pPr algn="ctr"/>
                      <a:r>
                        <a:rPr lang="en-GB" sz="2000" dirty="0"/>
                        <a:t>3 (National 3)</a:t>
                      </a:r>
                    </a:p>
                  </a:txBody>
                  <a:tcPr/>
                </a:tc>
                <a:tc>
                  <a:txBody>
                    <a:bodyPr/>
                    <a:lstStyle/>
                    <a:p>
                      <a:pPr algn="ctr"/>
                      <a:r>
                        <a:rPr lang="en-GB" sz="2000" dirty="0"/>
                        <a:t>Pass</a:t>
                      </a:r>
                    </a:p>
                  </a:txBody>
                  <a:tcPr/>
                </a:tc>
                <a:tc>
                  <a:txBody>
                    <a:bodyPr/>
                    <a:lstStyle/>
                    <a:p>
                      <a:pPr algn="ctr"/>
                      <a:r>
                        <a:rPr lang="en-GB" sz="2000" dirty="0"/>
                        <a:t>12</a:t>
                      </a:r>
                    </a:p>
                  </a:txBody>
                  <a:tcPr/>
                </a:tc>
                <a:extLst>
                  <a:ext uri="{0D108BD9-81ED-4DB2-BD59-A6C34878D82A}">
                    <a16:rowId xmlns:a16="http://schemas.microsoft.com/office/drawing/2014/main" val="2849354966"/>
                  </a:ext>
                </a:extLst>
              </a:tr>
            </a:tbl>
          </a:graphicData>
        </a:graphic>
      </p:graphicFrame>
      <p:pic>
        <p:nvPicPr>
          <p:cNvPr id="7" name="Audio 6">
            <a:hlinkClick r:id="" action="ppaction://media"/>
            <a:extLst>
              <a:ext uri="{FF2B5EF4-FFF2-40B4-BE49-F238E27FC236}">
                <a16:creationId xmlns:a16="http://schemas.microsoft.com/office/drawing/2014/main" id="{30ADD667-574F-4EA4-8CD9-6C5355B2CA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91472804"/>
      </p:ext>
    </p:extLst>
  </p:cSld>
  <p:clrMapOvr>
    <a:masterClrMapping/>
  </p:clrMapOvr>
  <mc:AlternateContent xmlns:mc="http://schemas.openxmlformats.org/markup-compatibility/2006">
    <mc:Choice xmlns:p14="http://schemas.microsoft.com/office/powerpoint/2010/main" Requires="p14">
      <p:transition spd="slow" p14:dur="2000" advTm="45629"/>
    </mc:Choice>
    <mc:Fallback>
      <p:transition spd="slow" advTm="45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1161" y="355279"/>
            <a:ext cx="2316744" cy="764348"/>
          </a:xfrm>
          <a:prstGeom prst="rect">
            <a:avLst/>
          </a:prstGeom>
        </p:spPr>
      </p:pic>
      <p:cxnSp>
        <p:nvCxnSpPr>
          <p:cNvPr id="3" name="Straight Connector 2"/>
          <p:cNvCxnSpPr/>
          <p:nvPr/>
        </p:nvCxnSpPr>
        <p:spPr>
          <a:xfrm flipH="1">
            <a:off x="412595" y="1382751"/>
            <a:ext cx="84053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12595" y="6683524"/>
            <a:ext cx="840531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412595" y="1536174"/>
            <a:ext cx="8405310" cy="4832092"/>
          </a:xfrm>
          <a:prstGeom prst="rect">
            <a:avLst/>
          </a:prstGeom>
        </p:spPr>
        <p:txBody>
          <a:bodyPr wrap="square">
            <a:spAutoFit/>
          </a:bodyPr>
          <a:lstStyle/>
          <a:p>
            <a:r>
              <a:rPr lang="en-GB" sz="2800" b="1" u="sng" dirty="0"/>
              <a:t>New Curricular Opportunities - BGE</a:t>
            </a:r>
          </a:p>
          <a:p>
            <a:endParaRPr lang="en-GB" sz="2800" b="1" u="sng" dirty="0"/>
          </a:p>
          <a:p>
            <a:pPr marL="457200" indent="-457200">
              <a:buFont typeface="Arial" panose="020B0604020202020204" pitchFamily="34" charset="0"/>
              <a:buChar char="•"/>
            </a:pPr>
            <a:r>
              <a:rPr lang="en-GB" dirty="0"/>
              <a:t>BGE – greater focus on skills development with more focussed personalisation in S3</a:t>
            </a:r>
          </a:p>
          <a:p>
            <a:endParaRPr lang="en-GB" sz="1800" dirty="0"/>
          </a:p>
          <a:p>
            <a:endParaRPr lang="en-GB" sz="1800" dirty="0"/>
          </a:p>
          <a:p>
            <a:endParaRPr lang="en-GB" sz="1800" dirty="0"/>
          </a:p>
          <a:p>
            <a:endParaRPr lang="en-GB" sz="1800" dirty="0"/>
          </a:p>
          <a:p>
            <a:endParaRPr lang="en-GB" sz="1800" dirty="0"/>
          </a:p>
          <a:p>
            <a:endParaRPr lang="en-GB" sz="1800" dirty="0"/>
          </a:p>
          <a:p>
            <a:endParaRPr lang="en-GB" sz="1800" dirty="0"/>
          </a:p>
          <a:p>
            <a:endParaRPr lang="en-GB" sz="1800" b="1" dirty="0"/>
          </a:p>
          <a:p>
            <a:pPr marL="457200" indent="-457200">
              <a:buFont typeface="Arial" panose="020B0604020202020204" pitchFamily="34" charset="0"/>
              <a:buChar char="•"/>
            </a:pPr>
            <a:r>
              <a:rPr lang="en-GB" sz="2000" b="1" dirty="0"/>
              <a:t>All course information available on the school YouTube site and school website</a:t>
            </a:r>
          </a:p>
          <a:p>
            <a:endParaRPr lang="en-GB" sz="2000" dirty="0">
              <a:latin typeface="Arial" panose="020B0604020202020204" pitchFamily="34" charset="0"/>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437536287"/>
              </p:ext>
            </p:extLst>
          </p:nvPr>
        </p:nvGraphicFramePr>
        <p:xfrm>
          <a:off x="1524000" y="3176796"/>
          <a:ext cx="6096000" cy="214503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203322275"/>
                    </a:ext>
                  </a:extLst>
                </a:gridCol>
                <a:gridCol w="3048000">
                  <a:extLst>
                    <a:ext uri="{9D8B030D-6E8A-4147-A177-3AD203B41FA5}">
                      <a16:colId xmlns:a16="http://schemas.microsoft.com/office/drawing/2014/main" val="313351622"/>
                    </a:ext>
                  </a:extLst>
                </a:gridCol>
              </a:tblGrid>
              <a:tr h="180086">
                <a:tc>
                  <a:txBody>
                    <a:bodyPr/>
                    <a:lstStyle/>
                    <a:p>
                      <a:r>
                        <a:rPr lang="en-GB" dirty="0"/>
                        <a:t>Dance</a:t>
                      </a:r>
                    </a:p>
                  </a:txBody>
                  <a:tcPr/>
                </a:tc>
                <a:tc>
                  <a:txBody>
                    <a:bodyPr/>
                    <a:lstStyle/>
                    <a:p>
                      <a:r>
                        <a:rPr lang="en-GB" dirty="0"/>
                        <a:t>Admin and IT</a:t>
                      </a:r>
                    </a:p>
                  </a:txBody>
                  <a:tcPr/>
                </a:tc>
                <a:extLst>
                  <a:ext uri="{0D108BD9-81ED-4DB2-BD59-A6C34878D82A}">
                    <a16:rowId xmlns:a16="http://schemas.microsoft.com/office/drawing/2014/main" val="1666452279"/>
                  </a:ext>
                </a:extLst>
              </a:tr>
              <a:tr h="370840">
                <a:tc>
                  <a:txBody>
                    <a:bodyPr/>
                    <a:lstStyle/>
                    <a:p>
                      <a:r>
                        <a:rPr lang="en-GB" dirty="0"/>
                        <a:t>Graphic Communication</a:t>
                      </a:r>
                    </a:p>
                  </a:txBody>
                  <a:tcPr/>
                </a:tc>
                <a:tc>
                  <a:txBody>
                    <a:bodyPr/>
                    <a:lstStyle/>
                    <a:p>
                      <a:r>
                        <a:rPr lang="en-GB" dirty="0"/>
                        <a:t>Woodwork</a:t>
                      </a:r>
                    </a:p>
                  </a:txBody>
                  <a:tcPr/>
                </a:tc>
                <a:extLst>
                  <a:ext uri="{0D108BD9-81ED-4DB2-BD59-A6C34878D82A}">
                    <a16:rowId xmlns:a16="http://schemas.microsoft.com/office/drawing/2014/main" val="3339271359"/>
                  </a:ext>
                </a:extLst>
              </a:tr>
              <a:tr h="370840">
                <a:tc>
                  <a:txBody>
                    <a:bodyPr/>
                    <a:lstStyle/>
                    <a:p>
                      <a:r>
                        <a:rPr lang="en-GB" dirty="0"/>
                        <a:t>Business Management</a:t>
                      </a:r>
                    </a:p>
                  </a:txBody>
                  <a:tcPr/>
                </a:tc>
                <a:tc>
                  <a:txBody>
                    <a:bodyPr/>
                    <a:lstStyle/>
                    <a:p>
                      <a:r>
                        <a:rPr lang="en-GB" dirty="0"/>
                        <a:t>Design &amp;</a:t>
                      </a:r>
                      <a:r>
                        <a:rPr lang="en-GB" baseline="0" dirty="0"/>
                        <a:t> Manufacture</a:t>
                      </a:r>
                      <a:endParaRPr lang="en-GB" dirty="0"/>
                    </a:p>
                  </a:txBody>
                  <a:tcPr/>
                </a:tc>
                <a:extLst>
                  <a:ext uri="{0D108BD9-81ED-4DB2-BD59-A6C34878D82A}">
                    <a16:rowId xmlns:a16="http://schemas.microsoft.com/office/drawing/2014/main" val="1462194593"/>
                  </a:ext>
                </a:extLst>
              </a:tr>
              <a:tr h="370840">
                <a:tc>
                  <a:txBody>
                    <a:bodyPr/>
                    <a:lstStyle/>
                    <a:p>
                      <a:r>
                        <a:rPr lang="en-GB" dirty="0"/>
                        <a:t>Music Technology</a:t>
                      </a:r>
                    </a:p>
                  </a:txBody>
                  <a:tcPr/>
                </a:tc>
                <a:tc>
                  <a:txBody>
                    <a:bodyPr/>
                    <a:lstStyle/>
                    <a:p>
                      <a:r>
                        <a:rPr lang="en-GB" dirty="0"/>
                        <a:t>Spanish</a:t>
                      </a:r>
                    </a:p>
                  </a:txBody>
                  <a:tcPr/>
                </a:tc>
                <a:extLst>
                  <a:ext uri="{0D108BD9-81ED-4DB2-BD59-A6C34878D82A}">
                    <a16:rowId xmlns:a16="http://schemas.microsoft.com/office/drawing/2014/main" val="1320882916"/>
                  </a:ext>
                </a:extLst>
              </a:tr>
              <a:tr h="370840">
                <a:tc>
                  <a:txBody>
                    <a:bodyPr/>
                    <a:lstStyle/>
                    <a:p>
                      <a:r>
                        <a:rPr lang="en-GB" dirty="0"/>
                        <a:t>German</a:t>
                      </a:r>
                    </a:p>
                  </a:txBody>
                  <a:tcPr/>
                </a:tc>
                <a:tc>
                  <a:txBody>
                    <a:bodyPr/>
                    <a:lstStyle/>
                    <a:p>
                      <a:endParaRPr lang="en-GB" dirty="0"/>
                    </a:p>
                  </a:txBody>
                  <a:tcPr/>
                </a:tc>
                <a:extLst>
                  <a:ext uri="{0D108BD9-81ED-4DB2-BD59-A6C34878D82A}">
                    <a16:rowId xmlns:a16="http://schemas.microsoft.com/office/drawing/2014/main" val="2798643695"/>
                  </a:ext>
                </a:extLst>
              </a:tr>
            </a:tbl>
          </a:graphicData>
        </a:graphic>
      </p:graphicFrame>
      <p:pic>
        <p:nvPicPr>
          <p:cNvPr id="10" name="Audio 9">
            <a:hlinkClick r:id="" action="ppaction://media"/>
            <a:extLst>
              <a:ext uri="{FF2B5EF4-FFF2-40B4-BE49-F238E27FC236}">
                <a16:creationId xmlns:a16="http://schemas.microsoft.com/office/drawing/2014/main" id="{73E41DBD-94D7-446D-9A1C-77BCA22748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97639525"/>
      </p:ext>
    </p:extLst>
  </p:cSld>
  <p:clrMapOvr>
    <a:masterClrMapping/>
  </p:clrMapOvr>
  <mc:AlternateContent xmlns:mc="http://schemas.openxmlformats.org/markup-compatibility/2006">
    <mc:Choice xmlns:p14="http://schemas.microsoft.com/office/powerpoint/2010/main" Requires="p14">
      <p:transition spd="slow" p14:dur="2000" advTm="87508"/>
    </mc:Choice>
    <mc:Fallback>
      <p:transition spd="slow" advTm="87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1161" y="355279"/>
            <a:ext cx="2316744" cy="764348"/>
          </a:xfrm>
          <a:prstGeom prst="rect">
            <a:avLst/>
          </a:prstGeom>
        </p:spPr>
      </p:pic>
      <p:cxnSp>
        <p:nvCxnSpPr>
          <p:cNvPr id="3" name="Straight Connector 2"/>
          <p:cNvCxnSpPr/>
          <p:nvPr/>
        </p:nvCxnSpPr>
        <p:spPr>
          <a:xfrm flipH="1">
            <a:off x="412595" y="1382751"/>
            <a:ext cx="84053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12595" y="6683524"/>
            <a:ext cx="840531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412595" y="1536174"/>
            <a:ext cx="8405310" cy="5324535"/>
          </a:xfrm>
          <a:prstGeom prst="rect">
            <a:avLst/>
          </a:prstGeom>
        </p:spPr>
        <p:txBody>
          <a:bodyPr wrap="square">
            <a:spAutoFit/>
          </a:bodyPr>
          <a:lstStyle/>
          <a:p>
            <a:r>
              <a:rPr lang="en-GB" sz="2800" b="1" u="sng" dirty="0"/>
              <a:t>New Curricular Opportunities – Senior Phase</a:t>
            </a:r>
          </a:p>
          <a:p>
            <a:endParaRPr lang="en-GB" sz="2800" b="1" u="sng" dirty="0"/>
          </a:p>
          <a:p>
            <a:pPr marL="457200" indent="-457200">
              <a:buFont typeface="Arial" panose="020B0604020202020204" pitchFamily="34" charset="0"/>
              <a:buChar char="•"/>
            </a:pPr>
            <a:r>
              <a:rPr lang="en-GB" dirty="0"/>
              <a:t>SP – Introduction of potential new courses:</a:t>
            </a:r>
          </a:p>
          <a:p>
            <a:pPr marL="457200" indent="-457200">
              <a:buFont typeface="Arial" panose="020B0604020202020204" pitchFamily="34" charset="0"/>
              <a:buChar char="•"/>
            </a:pPr>
            <a:endParaRPr lang="en-GB" sz="2000" dirty="0"/>
          </a:p>
          <a:p>
            <a:pPr marL="457200" indent="-457200">
              <a:buFont typeface="Arial" panose="020B0604020202020204" pitchFamily="34" charset="0"/>
              <a:buChar char="•"/>
            </a:pPr>
            <a:endParaRPr lang="en-GB" sz="2000" dirty="0"/>
          </a:p>
          <a:p>
            <a:pPr marL="457200" indent="-457200">
              <a:buFont typeface="Arial" panose="020B0604020202020204" pitchFamily="34" charset="0"/>
              <a:buChar char="•"/>
            </a:pPr>
            <a:endParaRPr lang="en-GB" sz="2000" dirty="0"/>
          </a:p>
          <a:p>
            <a:pPr marL="457200" indent="-457200">
              <a:buFont typeface="Arial" panose="020B0604020202020204" pitchFamily="34" charset="0"/>
              <a:buChar char="•"/>
            </a:pPr>
            <a:endParaRPr lang="en-GB" sz="2000" dirty="0"/>
          </a:p>
          <a:p>
            <a:pPr marL="457200" indent="-457200">
              <a:buFont typeface="Arial" panose="020B0604020202020204" pitchFamily="34" charset="0"/>
              <a:buChar char="•"/>
            </a:pPr>
            <a:endParaRPr lang="en-GB" sz="2000" dirty="0"/>
          </a:p>
          <a:p>
            <a:pPr marL="457200" indent="-457200">
              <a:buFont typeface="Arial" panose="020B0604020202020204" pitchFamily="34" charset="0"/>
              <a:buChar char="•"/>
            </a:pPr>
            <a:endParaRPr lang="en-GB" sz="2000" dirty="0"/>
          </a:p>
          <a:p>
            <a:pPr marL="457200" indent="-457200">
              <a:buFont typeface="Arial" panose="020B0604020202020204" pitchFamily="34" charset="0"/>
              <a:buChar char="•"/>
            </a:pPr>
            <a:endParaRPr lang="en-GB" sz="2000" dirty="0"/>
          </a:p>
          <a:p>
            <a:pPr marL="457200" indent="-457200">
              <a:buFont typeface="Arial" panose="020B0604020202020204" pitchFamily="34" charset="0"/>
              <a:buChar char="•"/>
            </a:pPr>
            <a:endParaRPr lang="en-GB" sz="2000" dirty="0"/>
          </a:p>
          <a:p>
            <a:pPr marL="457200" indent="-457200">
              <a:buFont typeface="Arial" panose="020B0604020202020204" pitchFamily="34" charset="0"/>
              <a:buChar char="•"/>
            </a:pPr>
            <a:endParaRPr lang="en-GB" sz="2000" dirty="0"/>
          </a:p>
          <a:p>
            <a:pPr marL="457200" indent="-457200">
              <a:buFont typeface="Arial" panose="020B0604020202020204" pitchFamily="34" charset="0"/>
              <a:buChar char="•"/>
            </a:pPr>
            <a:endParaRPr lang="en-GB" sz="2000" dirty="0"/>
          </a:p>
          <a:p>
            <a:pPr marL="457200" indent="-457200">
              <a:buFont typeface="Arial" panose="020B0604020202020204" pitchFamily="34" charset="0"/>
              <a:buChar char="•"/>
            </a:pPr>
            <a:r>
              <a:rPr lang="en-GB" sz="2000" b="1" dirty="0"/>
              <a:t>All course information available on the school YouTube site and school website</a:t>
            </a:r>
          </a:p>
          <a:p>
            <a:endParaRPr lang="en-GB" sz="2000" dirty="0">
              <a:latin typeface="Arial" panose="020B0604020202020204" pitchFamily="34" charset="0"/>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417475283"/>
              </p:ext>
            </p:extLst>
          </p:nvPr>
        </p:nvGraphicFramePr>
        <p:xfrm>
          <a:off x="714102" y="2825063"/>
          <a:ext cx="7515498" cy="3052790"/>
        </p:xfrm>
        <a:graphic>
          <a:graphicData uri="http://schemas.openxmlformats.org/drawingml/2006/table">
            <a:tbl>
              <a:tblPr firstRow="1" bandRow="1">
                <a:tableStyleId>{5C22544A-7EE6-4342-B048-85BDC9FD1C3A}</a:tableStyleId>
              </a:tblPr>
              <a:tblGrid>
                <a:gridCol w="3757749">
                  <a:extLst>
                    <a:ext uri="{9D8B030D-6E8A-4147-A177-3AD203B41FA5}">
                      <a16:colId xmlns:a16="http://schemas.microsoft.com/office/drawing/2014/main" val="4219151949"/>
                    </a:ext>
                  </a:extLst>
                </a:gridCol>
                <a:gridCol w="3757749">
                  <a:extLst>
                    <a:ext uri="{9D8B030D-6E8A-4147-A177-3AD203B41FA5}">
                      <a16:colId xmlns:a16="http://schemas.microsoft.com/office/drawing/2014/main" val="588524374"/>
                    </a:ext>
                  </a:extLst>
                </a:gridCol>
              </a:tblGrid>
              <a:tr h="367761">
                <a:tc>
                  <a:txBody>
                    <a:bodyPr/>
                    <a:lstStyle/>
                    <a:p>
                      <a:r>
                        <a:rPr lang="en-GB" dirty="0"/>
                        <a:t>Early Education &amp; Childcare</a:t>
                      </a:r>
                    </a:p>
                  </a:txBody>
                  <a:tcPr/>
                </a:tc>
                <a:tc>
                  <a:txBody>
                    <a:bodyPr/>
                    <a:lstStyle/>
                    <a:p>
                      <a:r>
                        <a:rPr lang="en-GB" dirty="0"/>
                        <a:t>Care</a:t>
                      </a:r>
                    </a:p>
                  </a:txBody>
                  <a:tcPr/>
                </a:tc>
                <a:extLst>
                  <a:ext uri="{0D108BD9-81ED-4DB2-BD59-A6C34878D82A}">
                    <a16:rowId xmlns:a16="http://schemas.microsoft.com/office/drawing/2014/main" val="3524904978"/>
                  </a:ext>
                </a:extLst>
              </a:tr>
              <a:tr h="358903">
                <a:tc>
                  <a:txBody>
                    <a:bodyPr/>
                    <a:lstStyle/>
                    <a:p>
                      <a:r>
                        <a:rPr lang="en-GB" dirty="0"/>
                        <a:t>PC Passport</a:t>
                      </a:r>
                    </a:p>
                  </a:txBody>
                  <a:tcPr/>
                </a:tc>
                <a:tc>
                  <a:txBody>
                    <a:bodyPr/>
                    <a:lstStyle/>
                    <a:p>
                      <a:r>
                        <a:rPr lang="en-GB" dirty="0"/>
                        <a:t>Cyber Security</a:t>
                      </a:r>
                    </a:p>
                  </a:txBody>
                  <a:tcPr/>
                </a:tc>
                <a:extLst>
                  <a:ext uri="{0D108BD9-81ED-4DB2-BD59-A6C34878D82A}">
                    <a16:rowId xmlns:a16="http://schemas.microsoft.com/office/drawing/2014/main" val="4272042550"/>
                  </a:ext>
                </a:extLst>
              </a:tr>
              <a:tr h="367761">
                <a:tc>
                  <a:txBody>
                    <a:bodyPr/>
                    <a:lstStyle/>
                    <a:p>
                      <a:r>
                        <a:rPr lang="en-GB" dirty="0"/>
                        <a:t>Employability</a:t>
                      </a:r>
                    </a:p>
                  </a:txBody>
                  <a:tcPr/>
                </a:tc>
                <a:tc>
                  <a:txBody>
                    <a:bodyPr/>
                    <a:lstStyle/>
                    <a:p>
                      <a:r>
                        <a:rPr lang="en-GB" dirty="0"/>
                        <a:t>SFA</a:t>
                      </a:r>
                      <a:r>
                        <a:rPr lang="en-GB" baseline="0" dirty="0"/>
                        <a:t> Referee Development</a:t>
                      </a:r>
                      <a:endParaRPr lang="en-GB" dirty="0"/>
                    </a:p>
                  </a:txBody>
                  <a:tcPr/>
                </a:tc>
                <a:extLst>
                  <a:ext uri="{0D108BD9-81ED-4DB2-BD59-A6C34878D82A}">
                    <a16:rowId xmlns:a16="http://schemas.microsoft.com/office/drawing/2014/main" val="2506791028"/>
                  </a:ext>
                </a:extLst>
              </a:tr>
              <a:tr h="358903">
                <a:tc>
                  <a:txBody>
                    <a:bodyPr/>
                    <a:lstStyle/>
                    <a:p>
                      <a:r>
                        <a:rPr lang="en-GB" dirty="0"/>
                        <a:t>Politics</a:t>
                      </a:r>
                      <a:r>
                        <a:rPr lang="en-GB" baseline="0" dirty="0"/>
                        <a:t> (Higher)</a:t>
                      </a:r>
                      <a:endParaRPr lang="en-GB" dirty="0"/>
                    </a:p>
                  </a:txBody>
                  <a:tcPr/>
                </a:tc>
                <a:tc>
                  <a:txBody>
                    <a:bodyPr/>
                    <a:lstStyle/>
                    <a:p>
                      <a:r>
                        <a:rPr lang="en-GB" dirty="0"/>
                        <a:t>Practical</a:t>
                      </a:r>
                      <a:r>
                        <a:rPr lang="en-GB" baseline="0" dirty="0"/>
                        <a:t> Cookery</a:t>
                      </a:r>
                      <a:endParaRPr lang="en-GB" dirty="0"/>
                    </a:p>
                  </a:txBody>
                  <a:tcPr/>
                </a:tc>
                <a:extLst>
                  <a:ext uri="{0D108BD9-81ED-4DB2-BD59-A6C34878D82A}">
                    <a16:rowId xmlns:a16="http://schemas.microsoft.com/office/drawing/2014/main" val="3168540191"/>
                  </a:ext>
                </a:extLst>
              </a:tr>
              <a:tr h="358903">
                <a:tc>
                  <a:txBody>
                    <a:bodyPr/>
                    <a:lstStyle/>
                    <a:p>
                      <a:r>
                        <a:rPr lang="en-GB" dirty="0"/>
                        <a:t>Practical Cake Craft</a:t>
                      </a:r>
                    </a:p>
                  </a:txBody>
                  <a:tcPr/>
                </a:tc>
                <a:tc>
                  <a:txBody>
                    <a:bodyPr/>
                    <a:lstStyle/>
                    <a:p>
                      <a:r>
                        <a:rPr lang="en-GB" dirty="0"/>
                        <a:t>Travel &amp; Tourism</a:t>
                      </a:r>
                    </a:p>
                  </a:txBody>
                  <a:tcPr/>
                </a:tc>
                <a:extLst>
                  <a:ext uri="{0D108BD9-81ED-4DB2-BD59-A6C34878D82A}">
                    <a16:rowId xmlns:a16="http://schemas.microsoft.com/office/drawing/2014/main" val="1961593893"/>
                  </a:ext>
                </a:extLst>
              </a:tr>
              <a:tr h="453880">
                <a:tc>
                  <a:txBody>
                    <a:bodyPr/>
                    <a:lstStyle/>
                    <a:p>
                      <a:r>
                        <a:rPr lang="en-GB" dirty="0"/>
                        <a:t>Psychology</a:t>
                      </a:r>
                    </a:p>
                  </a:txBody>
                  <a:tcPr/>
                </a:tc>
                <a:tc>
                  <a:txBody>
                    <a:bodyPr/>
                    <a:lstStyle/>
                    <a:p>
                      <a:r>
                        <a:rPr lang="en-GB" dirty="0"/>
                        <a:t>Sport and Recreation</a:t>
                      </a:r>
                    </a:p>
                  </a:txBody>
                  <a:tcPr/>
                </a:tc>
                <a:extLst>
                  <a:ext uri="{0D108BD9-81ED-4DB2-BD59-A6C34878D82A}">
                    <a16:rowId xmlns:a16="http://schemas.microsoft.com/office/drawing/2014/main" val="2482761862"/>
                  </a:ext>
                </a:extLst>
              </a:tr>
              <a:tr h="453880">
                <a:tc>
                  <a:txBody>
                    <a:bodyPr/>
                    <a:lstStyle/>
                    <a:p>
                      <a:r>
                        <a:rPr lang="en-GB" dirty="0"/>
                        <a:t>Health Sector</a:t>
                      </a:r>
                    </a:p>
                  </a:txBody>
                  <a:tcPr/>
                </a:tc>
                <a:tc>
                  <a:txBody>
                    <a:bodyPr/>
                    <a:lstStyle/>
                    <a:p>
                      <a:endParaRPr lang="en-GB" dirty="0"/>
                    </a:p>
                  </a:txBody>
                  <a:tcPr/>
                </a:tc>
                <a:extLst>
                  <a:ext uri="{0D108BD9-81ED-4DB2-BD59-A6C34878D82A}">
                    <a16:rowId xmlns:a16="http://schemas.microsoft.com/office/drawing/2014/main" val="3996319561"/>
                  </a:ext>
                </a:extLst>
              </a:tr>
            </a:tbl>
          </a:graphicData>
        </a:graphic>
      </p:graphicFrame>
      <p:pic>
        <p:nvPicPr>
          <p:cNvPr id="2" name="Audio 1">
            <a:hlinkClick r:id="" action="ppaction://media"/>
            <a:extLst>
              <a:ext uri="{FF2B5EF4-FFF2-40B4-BE49-F238E27FC236}">
                <a16:creationId xmlns:a16="http://schemas.microsoft.com/office/drawing/2014/main" id="{27BD720E-037C-422C-986C-E4D53FA967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33140151"/>
      </p:ext>
    </p:extLst>
  </p:cSld>
  <p:clrMapOvr>
    <a:masterClrMapping/>
  </p:clrMapOvr>
  <mc:AlternateContent xmlns:mc="http://schemas.openxmlformats.org/markup-compatibility/2006">
    <mc:Choice xmlns:p14="http://schemas.microsoft.com/office/powerpoint/2010/main" Requires="p14">
      <p:transition spd="slow" p14:dur="2000" advTm="88374"/>
    </mc:Choice>
    <mc:Fallback>
      <p:transition spd="slow" advTm="88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1161" y="355279"/>
            <a:ext cx="2316744" cy="764348"/>
          </a:xfrm>
          <a:prstGeom prst="rect">
            <a:avLst/>
          </a:prstGeom>
        </p:spPr>
      </p:pic>
      <p:cxnSp>
        <p:nvCxnSpPr>
          <p:cNvPr id="3" name="Straight Connector 2"/>
          <p:cNvCxnSpPr/>
          <p:nvPr/>
        </p:nvCxnSpPr>
        <p:spPr>
          <a:xfrm flipH="1">
            <a:off x="412595" y="1382751"/>
            <a:ext cx="84053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12595" y="6508595"/>
            <a:ext cx="8405310"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12595" y="1441622"/>
            <a:ext cx="8405310" cy="2800767"/>
          </a:xfrm>
          <a:prstGeom prst="rect">
            <a:avLst/>
          </a:prstGeom>
          <a:noFill/>
        </p:spPr>
        <p:txBody>
          <a:bodyPr wrap="square" rtlCol="0">
            <a:spAutoFit/>
          </a:bodyPr>
          <a:lstStyle/>
          <a:p>
            <a:pPr algn="ctr"/>
            <a:endParaRPr lang="en-GB" sz="4400" b="1" dirty="0"/>
          </a:p>
          <a:p>
            <a:pPr algn="ctr"/>
            <a:endParaRPr lang="en-GB" sz="4400" b="1" dirty="0"/>
          </a:p>
          <a:p>
            <a:pPr algn="ctr"/>
            <a:r>
              <a:rPr lang="en-GB" sz="4400" b="1" dirty="0"/>
              <a:t>Mrs Hollywood</a:t>
            </a:r>
          </a:p>
          <a:p>
            <a:pPr algn="ctr"/>
            <a:r>
              <a:rPr lang="en-GB" sz="4400" b="1" dirty="0"/>
              <a:t>HT</a:t>
            </a:r>
          </a:p>
        </p:txBody>
      </p:sp>
      <p:pic>
        <p:nvPicPr>
          <p:cNvPr id="2" name="Audio 1">
            <a:hlinkClick r:id="" action="ppaction://media"/>
            <a:extLst>
              <a:ext uri="{FF2B5EF4-FFF2-40B4-BE49-F238E27FC236}">
                <a16:creationId xmlns:a16="http://schemas.microsoft.com/office/drawing/2014/main" id="{545809CA-0FB5-4037-9FD0-C717563EE1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742291151"/>
      </p:ext>
    </p:extLst>
  </p:cSld>
  <p:clrMapOvr>
    <a:masterClrMapping/>
  </p:clrMapOvr>
  <mc:AlternateContent xmlns:mc="http://schemas.openxmlformats.org/markup-compatibility/2006" xmlns:p14="http://schemas.microsoft.com/office/powerpoint/2010/main">
    <mc:Choice Requires="p14">
      <p:transition spd="slow" p14:dur="2000" advTm="16609"/>
    </mc:Choice>
    <mc:Fallback xmlns="">
      <p:transition spd="slow" advTm="16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1161" y="355279"/>
            <a:ext cx="2316744" cy="764348"/>
          </a:xfrm>
          <a:prstGeom prst="rect">
            <a:avLst/>
          </a:prstGeom>
        </p:spPr>
      </p:pic>
      <p:cxnSp>
        <p:nvCxnSpPr>
          <p:cNvPr id="3" name="Straight Connector 2"/>
          <p:cNvCxnSpPr/>
          <p:nvPr/>
        </p:nvCxnSpPr>
        <p:spPr>
          <a:xfrm flipH="1">
            <a:off x="412595" y="1382751"/>
            <a:ext cx="84053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12595" y="6508595"/>
            <a:ext cx="840531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12595" y="727394"/>
            <a:ext cx="3870355" cy="584775"/>
          </a:xfrm>
          <a:prstGeom prst="rect">
            <a:avLst/>
          </a:prstGeom>
          <a:noFill/>
        </p:spPr>
        <p:txBody>
          <a:bodyPr wrap="none" rtlCol="0">
            <a:spAutoFit/>
          </a:bodyPr>
          <a:lstStyle/>
          <a:p>
            <a:r>
              <a:rPr lang="en-GB" sz="3200" b="1" u="sng" dirty="0"/>
              <a:t>‘Dummy Run’ Process</a:t>
            </a:r>
          </a:p>
        </p:txBody>
      </p:sp>
      <p:pic>
        <p:nvPicPr>
          <p:cNvPr id="8" name="Picture 2"/>
          <p:cNvPicPr>
            <a:picLocks noChangeAspect="1" noChangeArrowheads="1"/>
          </p:cNvPicPr>
          <p:nvPr/>
        </p:nvPicPr>
        <p:blipFill>
          <a:blip r:embed="rId5" cstate="print"/>
          <a:srcRect t="13620" r="41224" b="10151"/>
          <a:stretch>
            <a:fillRect/>
          </a:stretch>
        </p:blipFill>
        <p:spPr bwMode="auto">
          <a:xfrm>
            <a:off x="3244133" y="2176311"/>
            <a:ext cx="5462546" cy="4205017"/>
          </a:xfrm>
          <a:prstGeom prst="rect">
            <a:avLst/>
          </a:prstGeom>
          <a:noFill/>
          <a:ln w="9525">
            <a:noFill/>
            <a:miter lim="800000"/>
            <a:headEnd/>
            <a:tailEnd/>
          </a:ln>
        </p:spPr>
      </p:pic>
      <p:sp>
        <p:nvSpPr>
          <p:cNvPr id="2" name="TextBox 1"/>
          <p:cNvSpPr txBox="1"/>
          <p:nvPr/>
        </p:nvSpPr>
        <p:spPr>
          <a:xfrm>
            <a:off x="776377" y="2389517"/>
            <a:ext cx="2760453" cy="2677656"/>
          </a:xfrm>
          <a:prstGeom prst="rect">
            <a:avLst/>
          </a:prstGeom>
          <a:noFill/>
        </p:spPr>
        <p:txBody>
          <a:bodyPr wrap="square" rtlCol="0">
            <a:spAutoFit/>
          </a:bodyPr>
          <a:lstStyle/>
          <a:p>
            <a:pPr marL="342900" indent="-342900">
              <a:buFont typeface="Arial" panose="020B0604020202020204" pitchFamily="34" charset="0"/>
              <a:buChar char="•"/>
            </a:pPr>
            <a:r>
              <a:rPr lang="en-GB" dirty="0"/>
              <a:t>Maximise personalisation and choice</a:t>
            </a:r>
          </a:p>
          <a:p>
            <a:pPr marL="342900" indent="-342900">
              <a:buFont typeface="Arial" panose="020B0604020202020204" pitchFamily="34" charset="0"/>
              <a:buChar char="•"/>
            </a:pPr>
            <a:r>
              <a:rPr lang="en-GB" dirty="0"/>
              <a:t>Ensure viability</a:t>
            </a:r>
          </a:p>
          <a:p>
            <a:pPr marL="342900" indent="-342900">
              <a:buFont typeface="Arial" panose="020B0604020202020204" pitchFamily="34" charset="0"/>
              <a:buChar char="•"/>
            </a:pPr>
            <a:r>
              <a:rPr lang="en-GB" dirty="0"/>
              <a:t>Plan around staffing</a:t>
            </a:r>
          </a:p>
          <a:p>
            <a:pPr marL="342900" indent="-342900">
              <a:buFont typeface="Arial" panose="020B0604020202020204" pitchFamily="34" charset="0"/>
              <a:buChar char="•"/>
            </a:pPr>
            <a:endParaRPr lang="en-GB" dirty="0"/>
          </a:p>
        </p:txBody>
      </p:sp>
      <p:pic>
        <p:nvPicPr>
          <p:cNvPr id="9" name="Audio 8">
            <a:hlinkClick r:id="" action="ppaction://media"/>
            <a:extLst>
              <a:ext uri="{FF2B5EF4-FFF2-40B4-BE49-F238E27FC236}">
                <a16:creationId xmlns:a16="http://schemas.microsoft.com/office/drawing/2014/main" id="{795302F3-93D8-482F-985F-80227174D51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2192266"/>
      </p:ext>
    </p:extLst>
  </p:cSld>
  <p:clrMapOvr>
    <a:masterClrMapping/>
  </p:clrMapOvr>
  <mc:AlternateContent xmlns:mc="http://schemas.openxmlformats.org/markup-compatibility/2006">
    <mc:Choice xmlns:p14="http://schemas.microsoft.com/office/powerpoint/2010/main" Requires="p14">
      <p:transition spd="slow" p14:dur="2000" advTm="78203"/>
    </mc:Choice>
    <mc:Fallback>
      <p:transition spd="slow" advTm="78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1161" y="355279"/>
            <a:ext cx="2316744" cy="764348"/>
          </a:xfrm>
          <a:prstGeom prst="rect">
            <a:avLst/>
          </a:prstGeom>
        </p:spPr>
      </p:pic>
      <p:cxnSp>
        <p:nvCxnSpPr>
          <p:cNvPr id="3" name="Straight Connector 2"/>
          <p:cNvCxnSpPr/>
          <p:nvPr/>
        </p:nvCxnSpPr>
        <p:spPr>
          <a:xfrm flipH="1">
            <a:off x="412595" y="1382751"/>
            <a:ext cx="84053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12595" y="6508595"/>
            <a:ext cx="840531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83568" y="1556792"/>
            <a:ext cx="7920880" cy="5478423"/>
          </a:xfrm>
          <a:prstGeom prst="rect">
            <a:avLst/>
          </a:prstGeom>
          <a:noFill/>
        </p:spPr>
        <p:txBody>
          <a:bodyPr wrap="square" rtlCol="0">
            <a:spAutoFit/>
          </a:bodyPr>
          <a:lstStyle/>
          <a:p>
            <a:r>
              <a:rPr lang="en-GB" sz="2400" b="1" u="sng" dirty="0"/>
              <a:t>What Happens Next?</a:t>
            </a:r>
          </a:p>
          <a:p>
            <a:endParaRPr lang="en-GB" sz="2400" dirty="0"/>
          </a:p>
          <a:p>
            <a:pPr marL="342900" indent="-342900">
              <a:buFont typeface="Arial" panose="020B0604020202020204" pitchFamily="34" charset="0"/>
              <a:buChar char="•"/>
            </a:pPr>
            <a:r>
              <a:rPr lang="en-GB" sz="1800" dirty="0"/>
              <a:t>Options course information on YouTube rather than 90 page Option booklet from previous years. Any questions, please contact school.</a:t>
            </a:r>
          </a:p>
          <a:p>
            <a:pPr marL="342900" indent="-342900">
              <a:buFont typeface="Arial" panose="020B0604020202020204" pitchFamily="34" charset="0"/>
              <a:buChar char="•"/>
            </a:pPr>
            <a:r>
              <a:rPr lang="en-GB" sz="1800" dirty="0">
                <a:hlinkClick r:id="rId5"/>
              </a:rPr>
              <a:t>Click link -  https://www.youtube.com/channel/UC95T49m0tJRZn7LUY_YMwHg</a:t>
            </a:r>
            <a:r>
              <a:rPr lang="en-GB" sz="1800" dirty="0"/>
              <a:t> Pupils will participate in the Dummy run process in </a:t>
            </a:r>
            <a:r>
              <a:rPr lang="en-GB" sz="1800" b="1" i="1" dirty="0"/>
              <a:t>early January</a:t>
            </a:r>
            <a:r>
              <a:rPr lang="en-GB" sz="1800" dirty="0"/>
              <a:t>. Parents will be informed when this will happen through text message.</a:t>
            </a:r>
          </a:p>
          <a:p>
            <a:pPr marL="342900" indent="-342900">
              <a:buFont typeface="Arial" panose="020B0604020202020204" pitchFamily="34" charset="0"/>
              <a:buChar char="•"/>
            </a:pPr>
            <a:r>
              <a:rPr lang="en-GB" sz="1800" dirty="0"/>
              <a:t>Where possible, please discuss options choices with your child before this process. YouTube channel has all the information.</a:t>
            </a:r>
          </a:p>
          <a:p>
            <a:pPr marL="342900" indent="-342900">
              <a:buFont typeface="Arial" panose="020B0604020202020204" pitchFamily="34" charset="0"/>
              <a:buChar char="•"/>
            </a:pPr>
            <a:r>
              <a:rPr lang="en-GB" sz="1800" dirty="0"/>
              <a:t>Dummy run results will be collated and used to build options structure and form. </a:t>
            </a:r>
            <a:r>
              <a:rPr lang="en-GB" sz="1800" b="1" i="1" dirty="0"/>
              <a:t>Released in mid February</a:t>
            </a:r>
          </a:p>
          <a:p>
            <a:pPr marL="342900" indent="-342900">
              <a:buFont typeface="Arial" panose="020B0604020202020204" pitchFamily="34" charset="0"/>
              <a:buChar char="•"/>
            </a:pPr>
            <a:r>
              <a:rPr lang="en-GB" sz="1800" dirty="0"/>
              <a:t>Materials placed on school website and option forms issued.</a:t>
            </a:r>
          </a:p>
          <a:p>
            <a:pPr marL="342900" indent="-342900">
              <a:buFont typeface="Arial" panose="020B0604020202020204" pitchFamily="34" charset="0"/>
              <a:buChar char="•"/>
            </a:pPr>
            <a:r>
              <a:rPr lang="en-GB" sz="1800" dirty="0"/>
              <a:t>Parent and pupil interview over telephone with Pastoral teacher or DHT to finalise options– </a:t>
            </a:r>
            <a:r>
              <a:rPr lang="en-GB" sz="1800" b="1" i="1" dirty="0"/>
              <a:t>Late February/Early March</a:t>
            </a:r>
          </a:p>
          <a:p>
            <a:pPr marL="342900" indent="-342900">
              <a:buFont typeface="Arial" panose="020B0604020202020204" pitchFamily="34" charset="0"/>
              <a:buChar char="•"/>
            </a:pPr>
            <a:endParaRPr lang="en-GB" sz="1800" dirty="0"/>
          </a:p>
          <a:p>
            <a:endParaRPr lang="en-GB" sz="1800" dirty="0"/>
          </a:p>
          <a:p>
            <a:pPr>
              <a:buFont typeface="Arial" pitchFamily="34" charset="0"/>
              <a:buChar char="•"/>
            </a:pPr>
            <a:r>
              <a:rPr lang="en-GB" sz="1800" dirty="0"/>
              <a:t>New timetable to begin </a:t>
            </a:r>
            <a:r>
              <a:rPr lang="en-GB" sz="1800" b="1" i="1" dirty="0"/>
              <a:t>TBC May 2021</a:t>
            </a:r>
          </a:p>
          <a:p>
            <a:pPr>
              <a:buFont typeface="Arial" pitchFamily="34" charset="0"/>
              <a:buChar char="•"/>
            </a:pPr>
            <a:endParaRPr lang="en-GB" sz="3200" dirty="0"/>
          </a:p>
        </p:txBody>
      </p:sp>
      <p:pic>
        <p:nvPicPr>
          <p:cNvPr id="6" name="Audio 5">
            <a:hlinkClick r:id="" action="ppaction://media"/>
            <a:extLst>
              <a:ext uri="{FF2B5EF4-FFF2-40B4-BE49-F238E27FC236}">
                <a16:creationId xmlns:a16="http://schemas.microsoft.com/office/drawing/2014/main" id="{4ED818A4-89F3-4CFB-842E-8A5EFD104D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79296580"/>
      </p:ext>
    </p:extLst>
  </p:cSld>
  <p:clrMapOvr>
    <a:masterClrMapping/>
  </p:clrMapOvr>
  <mc:AlternateContent xmlns:mc="http://schemas.openxmlformats.org/markup-compatibility/2006">
    <mc:Choice xmlns:p14="http://schemas.microsoft.com/office/powerpoint/2010/main" Requires="p14">
      <p:transition spd="slow" p14:dur="2000" advTm="151456"/>
    </mc:Choice>
    <mc:Fallback>
      <p:transition spd="slow" advTm="151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1161" y="355279"/>
            <a:ext cx="2316744" cy="764348"/>
          </a:xfrm>
          <a:prstGeom prst="rect">
            <a:avLst/>
          </a:prstGeom>
        </p:spPr>
      </p:pic>
      <p:cxnSp>
        <p:nvCxnSpPr>
          <p:cNvPr id="3" name="Straight Connector 2"/>
          <p:cNvCxnSpPr/>
          <p:nvPr/>
        </p:nvCxnSpPr>
        <p:spPr>
          <a:xfrm flipH="1">
            <a:off x="412595" y="1382751"/>
            <a:ext cx="84053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12595" y="6508595"/>
            <a:ext cx="840531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1A14427-83E6-4659-8344-3311FFE0E7F4}"/>
              </a:ext>
            </a:extLst>
          </p:cNvPr>
          <p:cNvSpPr txBox="1"/>
          <p:nvPr/>
        </p:nvSpPr>
        <p:spPr>
          <a:xfrm>
            <a:off x="771525" y="2047875"/>
            <a:ext cx="7620000" cy="4462760"/>
          </a:xfrm>
          <a:prstGeom prst="rect">
            <a:avLst/>
          </a:prstGeom>
          <a:noFill/>
        </p:spPr>
        <p:txBody>
          <a:bodyPr wrap="square" rtlCol="0">
            <a:spAutoFit/>
          </a:bodyPr>
          <a:lstStyle/>
          <a:p>
            <a:r>
              <a:rPr lang="en-GB" dirty="0"/>
              <a:t>Thanks for listening. If you have any questions, please contact the school, visit the website or School YouTube channel:</a:t>
            </a:r>
          </a:p>
          <a:p>
            <a:r>
              <a:rPr lang="en-GB" dirty="0"/>
              <a:t>Johnstone High School Website</a:t>
            </a:r>
          </a:p>
          <a:p>
            <a:r>
              <a:rPr lang="en-GB" dirty="0">
                <a:hlinkClick r:id="rId5"/>
              </a:rPr>
              <a:t>www.johnstonehigh.co.uk</a:t>
            </a:r>
            <a:endParaRPr lang="en-GB" dirty="0"/>
          </a:p>
          <a:p>
            <a:endParaRPr lang="en-GB" dirty="0"/>
          </a:p>
          <a:p>
            <a:r>
              <a:rPr lang="en-GB" dirty="0"/>
              <a:t>Johnstone High YouTube Channel</a:t>
            </a:r>
          </a:p>
          <a:p>
            <a:r>
              <a:rPr lang="en-GB" sz="2000" dirty="0">
                <a:hlinkClick r:id="rId6"/>
              </a:rPr>
              <a:t>https://www.youtube.com/channel/UC95T49m0tJRZn7LUY_YMwHg</a:t>
            </a:r>
            <a:endParaRPr lang="en-GB" sz="2000" dirty="0"/>
          </a:p>
          <a:p>
            <a:endParaRPr lang="en-GB" dirty="0"/>
          </a:p>
          <a:p>
            <a:r>
              <a:rPr lang="en-GB" dirty="0"/>
              <a:t>To keep up to date on all that is going on at Johnstone High School, please follow us on Twitter </a:t>
            </a:r>
            <a:r>
              <a:rPr lang="en-GB" dirty="0">
                <a:solidFill>
                  <a:schemeClr val="tx2">
                    <a:lumMod val="50000"/>
                  </a:schemeClr>
                </a:solidFill>
              </a:rPr>
              <a:t>@</a:t>
            </a:r>
            <a:r>
              <a:rPr lang="en-GB" dirty="0" err="1">
                <a:solidFill>
                  <a:schemeClr val="tx2">
                    <a:lumMod val="50000"/>
                  </a:schemeClr>
                </a:solidFill>
              </a:rPr>
              <a:t>JohnstoneHighSc</a:t>
            </a:r>
            <a:endParaRPr lang="en-GB" dirty="0">
              <a:solidFill>
                <a:schemeClr val="tx2">
                  <a:lumMod val="50000"/>
                </a:schemeClr>
              </a:solidFill>
            </a:endParaRPr>
          </a:p>
          <a:p>
            <a:endParaRPr lang="en-GB" dirty="0"/>
          </a:p>
        </p:txBody>
      </p:sp>
      <p:pic>
        <p:nvPicPr>
          <p:cNvPr id="5" name="Audio 4">
            <a:hlinkClick r:id="" action="ppaction://media"/>
            <a:extLst>
              <a:ext uri="{FF2B5EF4-FFF2-40B4-BE49-F238E27FC236}">
                <a16:creationId xmlns:a16="http://schemas.microsoft.com/office/drawing/2014/main" id="{0877913D-A8B1-4EB3-9D63-A5BB363C282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87395169"/>
      </p:ext>
    </p:extLst>
  </p:cSld>
  <p:clrMapOvr>
    <a:masterClrMapping/>
  </p:clrMapOvr>
  <mc:AlternateContent xmlns:mc="http://schemas.openxmlformats.org/markup-compatibility/2006">
    <mc:Choice xmlns:p14="http://schemas.microsoft.com/office/powerpoint/2010/main" Requires="p14">
      <p:transition spd="slow" p14:dur="2000" advTm="56377"/>
    </mc:Choice>
    <mc:Fallback>
      <p:transition spd="slow" advTm="56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1161" y="355279"/>
            <a:ext cx="2316744" cy="764348"/>
          </a:xfrm>
          <a:prstGeom prst="rect">
            <a:avLst/>
          </a:prstGeom>
        </p:spPr>
      </p:pic>
      <p:cxnSp>
        <p:nvCxnSpPr>
          <p:cNvPr id="3" name="Straight Connector 2"/>
          <p:cNvCxnSpPr/>
          <p:nvPr/>
        </p:nvCxnSpPr>
        <p:spPr>
          <a:xfrm flipH="1">
            <a:off x="412595" y="1382751"/>
            <a:ext cx="84053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12595" y="6508595"/>
            <a:ext cx="840531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63529" y="1382751"/>
            <a:ext cx="8405310" cy="4524315"/>
          </a:xfrm>
          <a:prstGeom prst="rect">
            <a:avLst/>
          </a:prstGeom>
          <a:noFill/>
        </p:spPr>
        <p:txBody>
          <a:bodyPr wrap="square" rtlCol="0">
            <a:spAutoFit/>
          </a:bodyPr>
          <a:lstStyle/>
          <a:p>
            <a:r>
              <a:rPr lang="en-GB" altLang="en-US" b="1" u="sng" dirty="0">
                <a:cs typeface="Arial" panose="020B0604020202020204" pitchFamily="34" charset="0"/>
              </a:rPr>
              <a:t>Overview</a:t>
            </a:r>
            <a:r>
              <a:rPr lang="en-GB" altLang="en-US" dirty="0">
                <a:cs typeface="Arial" panose="020B0604020202020204" pitchFamily="34" charset="0"/>
              </a:rPr>
              <a:t> </a:t>
            </a:r>
          </a:p>
          <a:p>
            <a:pPr>
              <a:buFontTx/>
              <a:buChar char="•"/>
            </a:pPr>
            <a:endParaRPr lang="en-GB" altLang="en-US" dirty="0">
              <a:cs typeface="Arial" panose="020B0604020202020204" pitchFamily="34" charset="0"/>
            </a:endParaRPr>
          </a:p>
          <a:p>
            <a:pPr>
              <a:buFontTx/>
              <a:buChar char="•"/>
            </a:pPr>
            <a:r>
              <a:rPr lang="en-GB" altLang="en-US" dirty="0">
                <a:cs typeface="Arial" panose="020B0604020202020204" pitchFamily="34" charset="0"/>
              </a:rPr>
              <a:t> Why this information is so important?</a:t>
            </a:r>
          </a:p>
          <a:p>
            <a:endParaRPr lang="en-GB" altLang="en-US" dirty="0">
              <a:cs typeface="Arial" panose="020B0604020202020204" pitchFamily="34" charset="0"/>
            </a:endParaRPr>
          </a:p>
          <a:p>
            <a:pPr>
              <a:buFontTx/>
              <a:buChar char="•"/>
            </a:pPr>
            <a:r>
              <a:rPr lang="en-GB" altLang="en-US" dirty="0">
                <a:cs typeface="Arial" panose="020B0604020202020204" pitchFamily="34" charset="0"/>
              </a:rPr>
              <a:t> Working in partnership with home</a:t>
            </a:r>
          </a:p>
          <a:p>
            <a:pPr>
              <a:buFontTx/>
              <a:buChar char="•"/>
            </a:pPr>
            <a:endParaRPr lang="en-GB" altLang="en-US" dirty="0">
              <a:cs typeface="Arial" panose="020B0604020202020204" pitchFamily="34" charset="0"/>
            </a:endParaRPr>
          </a:p>
          <a:p>
            <a:pPr>
              <a:buFontTx/>
              <a:buChar char="•"/>
            </a:pPr>
            <a:r>
              <a:rPr lang="en-GB" altLang="en-US" dirty="0">
                <a:cs typeface="Arial" panose="020B0604020202020204" pitchFamily="34" charset="0"/>
              </a:rPr>
              <a:t> Personalisation and choice</a:t>
            </a:r>
          </a:p>
          <a:p>
            <a:endParaRPr lang="en-GB" altLang="en-US" dirty="0">
              <a:cs typeface="Arial" panose="020B0604020202020204" pitchFamily="34" charset="0"/>
            </a:endParaRPr>
          </a:p>
          <a:p>
            <a:pPr>
              <a:buFontTx/>
              <a:buChar char="•"/>
            </a:pPr>
            <a:r>
              <a:rPr lang="en-GB" altLang="en-US" dirty="0">
                <a:cs typeface="Arial" panose="020B0604020202020204" pitchFamily="34" charset="0"/>
              </a:rPr>
              <a:t> Appropriate pathways</a:t>
            </a:r>
          </a:p>
          <a:p>
            <a:endParaRPr lang="en-GB" altLang="en-US" dirty="0">
              <a:cs typeface="Arial" panose="020B0604020202020204" pitchFamily="34" charset="0"/>
            </a:endParaRPr>
          </a:p>
          <a:p>
            <a:pPr>
              <a:buFontTx/>
              <a:buChar char="•"/>
            </a:pPr>
            <a:r>
              <a:rPr lang="en-GB" altLang="en-US" dirty="0">
                <a:cs typeface="Arial" panose="020B0604020202020204" pitchFamily="34" charset="0"/>
              </a:rPr>
              <a:t> Skill development </a:t>
            </a:r>
            <a:r>
              <a:rPr lang="en-GB" altLang="en-US" dirty="0">
                <a:cs typeface="Arial" panose="020B0604020202020204" pitchFamily="34" charset="0"/>
                <a:sym typeface="Wingdings" pitchFamily="2" charset="2"/>
              </a:rPr>
              <a:t> post school transition</a:t>
            </a:r>
            <a:endParaRPr lang="en-GB" altLang="en-US" dirty="0">
              <a:cs typeface="Arial" panose="020B0604020202020204" pitchFamily="34" charset="0"/>
            </a:endParaRPr>
          </a:p>
          <a:p>
            <a:endParaRPr lang="en-GB" dirty="0"/>
          </a:p>
        </p:txBody>
      </p:sp>
      <p:pic>
        <p:nvPicPr>
          <p:cNvPr id="2" name="Audio 1">
            <a:hlinkClick r:id="" action="ppaction://media"/>
            <a:extLst>
              <a:ext uri="{FF2B5EF4-FFF2-40B4-BE49-F238E27FC236}">
                <a16:creationId xmlns:a16="http://schemas.microsoft.com/office/drawing/2014/main" id="{9F079FF8-9214-41DE-851F-6F2CA27F06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256067991"/>
      </p:ext>
    </p:extLst>
  </p:cSld>
  <p:clrMapOvr>
    <a:masterClrMapping/>
  </p:clrMapOvr>
  <mc:AlternateContent xmlns:mc="http://schemas.openxmlformats.org/markup-compatibility/2006" xmlns:p14="http://schemas.microsoft.com/office/powerpoint/2010/main">
    <mc:Choice Requires="p14">
      <p:transition spd="slow" p14:dur="2000" advTm="72775"/>
    </mc:Choice>
    <mc:Fallback xmlns="">
      <p:transition spd="slow" advTm="727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7"/>
          <p:cNvSpPr txBox="1">
            <a:spLocks/>
          </p:cNvSpPr>
          <p:nvPr/>
        </p:nvSpPr>
        <p:spPr>
          <a:xfrm>
            <a:off x="420414" y="864486"/>
            <a:ext cx="8723586" cy="638490"/>
          </a:xfrm>
          <a:prstGeom prst="rect">
            <a:avLst/>
          </a:prstGeom>
        </p:spPr>
        <p:txBody>
          <a:bodyPr>
            <a:noAutofit/>
          </a:bodyPr>
          <a:lstStyle>
            <a:lvl1pPr marL="422980" indent="-422980" algn="l" defTabSz="563973" rtl="0" eaLnBrk="1" latinLnBrk="0" hangingPunct="1">
              <a:spcBef>
                <a:spcPct val="20000"/>
              </a:spcBef>
              <a:buFont typeface="Arial"/>
              <a:buChar char="•"/>
              <a:defRPr sz="3969" kern="1200">
                <a:solidFill>
                  <a:schemeClr val="tx1"/>
                </a:solidFill>
                <a:latin typeface="+mn-lt"/>
                <a:ea typeface="+mn-ea"/>
                <a:cs typeface="+mn-cs"/>
              </a:defRPr>
            </a:lvl1pPr>
            <a:lvl2pPr marL="916457" indent="-352484" algn="l" defTabSz="563973" rtl="0" eaLnBrk="1" latinLnBrk="0" hangingPunct="1">
              <a:spcBef>
                <a:spcPct val="20000"/>
              </a:spcBef>
              <a:buFont typeface="Arial"/>
              <a:buChar char="–"/>
              <a:defRPr sz="3415" kern="1200">
                <a:solidFill>
                  <a:schemeClr val="tx1"/>
                </a:solidFill>
                <a:latin typeface="+mn-lt"/>
                <a:ea typeface="+mn-ea"/>
                <a:cs typeface="+mn-cs"/>
              </a:defRPr>
            </a:lvl2pPr>
            <a:lvl3pPr marL="1409935" indent="-281987" algn="l" defTabSz="563973" rtl="0" eaLnBrk="1" latinLnBrk="0" hangingPunct="1">
              <a:spcBef>
                <a:spcPct val="20000"/>
              </a:spcBef>
              <a:buFont typeface="Arial"/>
              <a:buChar char="•"/>
              <a:defRPr sz="2954" kern="1200">
                <a:solidFill>
                  <a:schemeClr val="tx1"/>
                </a:solidFill>
                <a:latin typeface="+mn-lt"/>
                <a:ea typeface="+mn-ea"/>
                <a:cs typeface="+mn-cs"/>
              </a:defRPr>
            </a:lvl3pPr>
            <a:lvl4pPr marL="1973908" indent="-281987" algn="l" defTabSz="563973" rtl="0" eaLnBrk="1" latinLnBrk="0" hangingPunct="1">
              <a:spcBef>
                <a:spcPct val="20000"/>
              </a:spcBef>
              <a:buFont typeface="Arial"/>
              <a:buChar char="–"/>
              <a:defRPr sz="2492" kern="1200">
                <a:solidFill>
                  <a:schemeClr val="tx1"/>
                </a:solidFill>
                <a:latin typeface="+mn-lt"/>
                <a:ea typeface="+mn-ea"/>
                <a:cs typeface="+mn-cs"/>
              </a:defRPr>
            </a:lvl4pPr>
            <a:lvl5pPr marL="2537883" indent="-281987" algn="l" defTabSz="563973" rtl="0" eaLnBrk="1" latinLnBrk="0" hangingPunct="1">
              <a:spcBef>
                <a:spcPct val="20000"/>
              </a:spcBef>
              <a:buFont typeface="Arial"/>
              <a:buChar char="»"/>
              <a:defRPr sz="2492" kern="1200">
                <a:solidFill>
                  <a:schemeClr val="tx1"/>
                </a:solidFill>
                <a:latin typeface="+mn-lt"/>
                <a:ea typeface="+mn-ea"/>
                <a:cs typeface="+mn-cs"/>
              </a:defRPr>
            </a:lvl5pPr>
            <a:lvl6pPr marL="3101856" indent="-281987" algn="l" defTabSz="563973" rtl="0" eaLnBrk="1" latinLnBrk="0" hangingPunct="1">
              <a:spcBef>
                <a:spcPct val="20000"/>
              </a:spcBef>
              <a:buFont typeface="Arial"/>
              <a:buChar char="•"/>
              <a:defRPr sz="2492" kern="1200">
                <a:solidFill>
                  <a:schemeClr val="tx1"/>
                </a:solidFill>
                <a:latin typeface="+mn-lt"/>
                <a:ea typeface="+mn-ea"/>
                <a:cs typeface="+mn-cs"/>
              </a:defRPr>
            </a:lvl6pPr>
            <a:lvl7pPr marL="3665829" indent="-281987" algn="l" defTabSz="563973" rtl="0" eaLnBrk="1" latinLnBrk="0" hangingPunct="1">
              <a:spcBef>
                <a:spcPct val="20000"/>
              </a:spcBef>
              <a:buFont typeface="Arial"/>
              <a:buChar char="•"/>
              <a:defRPr sz="2492" kern="1200">
                <a:solidFill>
                  <a:schemeClr val="tx1"/>
                </a:solidFill>
                <a:latin typeface="+mn-lt"/>
                <a:ea typeface="+mn-ea"/>
                <a:cs typeface="+mn-cs"/>
              </a:defRPr>
            </a:lvl7pPr>
            <a:lvl8pPr marL="4229804" indent="-281987" algn="l" defTabSz="563973" rtl="0" eaLnBrk="1" latinLnBrk="0" hangingPunct="1">
              <a:spcBef>
                <a:spcPct val="20000"/>
              </a:spcBef>
              <a:buFont typeface="Arial"/>
              <a:buChar char="•"/>
              <a:defRPr sz="2492" kern="1200">
                <a:solidFill>
                  <a:schemeClr val="tx1"/>
                </a:solidFill>
                <a:latin typeface="+mn-lt"/>
                <a:ea typeface="+mn-ea"/>
                <a:cs typeface="+mn-cs"/>
              </a:defRPr>
            </a:lvl8pPr>
            <a:lvl9pPr marL="4793777" indent="-281987" algn="l" defTabSz="563973" rtl="0" eaLnBrk="1" latinLnBrk="0" hangingPunct="1">
              <a:spcBef>
                <a:spcPct val="20000"/>
              </a:spcBef>
              <a:buFont typeface="Arial"/>
              <a:buChar char="•"/>
              <a:defRPr sz="2492" kern="1200">
                <a:solidFill>
                  <a:schemeClr val="tx1"/>
                </a:solidFill>
                <a:latin typeface="+mn-lt"/>
                <a:ea typeface="+mn-ea"/>
                <a:cs typeface="+mn-cs"/>
              </a:defRPr>
            </a:lvl9pPr>
          </a:lstStyle>
          <a:p>
            <a:pPr marL="0" indent="0">
              <a:buFont typeface="Arial"/>
              <a:buNone/>
            </a:pPr>
            <a:r>
              <a:rPr lang="en-GB" sz="2800" dirty="0">
                <a:latin typeface="Arial Black" panose="020B0A04020102020204" pitchFamily="34" charset="0"/>
                <a:cs typeface="Arial" panose="020B0604020202020204" pitchFamily="34" charset="0"/>
              </a:rPr>
              <a:t>Positive and sustained destinations</a:t>
            </a:r>
            <a:endParaRPr lang="en-GB" sz="2800" dirty="0">
              <a:latin typeface="Arial" panose="020B0604020202020204" pitchFamily="34" charset="0"/>
              <a:cs typeface="Arial" panose="020B0604020202020204" pitchFamily="34" charset="0"/>
            </a:endParaRPr>
          </a:p>
        </p:txBody>
      </p:sp>
      <p:sp>
        <p:nvSpPr>
          <p:cNvPr id="8" name="Content Placeholder 7"/>
          <p:cNvSpPr>
            <a:spLocks noGrp="1"/>
          </p:cNvSpPr>
          <p:nvPr>
            <p:ph idx="4294967295"/>
          </p:nvPr>
        </p:nvSpPr>
        <p:spPr>
          <a:xfrm>
            <a:off x="420414" y="1600203"/>
            <a:ext cx="8150379" cy="4525963"/>
          </a:xfrm>
          <a:prstGeom prst="rect">
            <a:avLst/>
          </a:prstGeom>
        </p:spPr>
        <p:txBody>
          <a:bodyPr>
            <a:normAutofit/>
          </a:bodyPr>
          <a:lstStyle/>
          <a:p>
            <a:r>
              <a:rPr lang="en-GB" sz="2400" dirty="0"/>
              <a:t>School leaver destination figures are published annually. </a:t>
            </a:r>
          </a:p>
          <a:p>
            <a:pPr marL="0" indent="0">
              <a:buNone/>
            </a:pPr>
            <a:endParaRPr lang="en-GB" sz="2400" dirty="0"/>
          </a:p>
          <a:p>
            <a:r>
              <a:rPr lang="en-GB" sz="2400" b="1" dirty="0"/>
              <a:t>Leaver destinations </a:t>
            </a:r>
            <a:r>
              <a:rPr lang="en-GB" sz="2400" dirty="0"/>
              <a:t>– The most up to date information available is for session 2018/19, where 94% of our leavers went on to a positive and sustained post-school destination. </a:t>
            </a:r>
          </a:p>
          <a:p>
            <a:pPr marL="0" indent="0">
              <a:buNone/>
            </a:pPr>
            <a:endParaRPr lang="en-GB" sz="2400" dirty="0"/>
          </a:p>
          <a:p>
            <a:r>
              <a:rPr lang="en-GB" sz="2400" dirty="0"/>
              <a:t>This is in line with our other comparator schools and is an 8% increase since 2015.</a:t>
            </a:r>
          </a:p>
          <a:p>
            <a:pPr marL="0" indent="0">
              <a:buNone/>
            </a:pPr>
            <a:endParaRPr lang="en-GB" sz="1800" dirty="0">
              <a:latin typeface="Arial" panose="020B0604020202020204" pitchFamily="34" charset="0"/>
              <a:cs typeface="Arial" panose="020B0604020202020204" pitchFamily="34" charset="0"/>
            </a:endParaRPr>
          </a:p>
        </p:txBody>
      </p:sp>
      <p:cxnSp>
        <p:nvCxnSpPr>
          <p:cNvPr id="4" name="Straight Connector 3"/>
          <p:cNvCxnSpPr/>
          <p:nvPr/>
        </p:nvCxnSpPr>
        <p:spPr>
          <a:xfrm flipH="1">
            <a:off x="412595" y="1382751"/>
            <a:ext cx="8405310" cy="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4528" y="187616"/>
            <a:ext cx="2316744" cy="764348"/>
          </a:xfrm>
          <a:prstGeom prst="rect">
            <a:avLst/>
          </a:prstGeom>
        </p:spPr>
      </p:pic>
      <p:pic>
        <p:nvPicPr>
          <p:cNvPr id="2" name="Audio 1">
            <a:hlinkClick r:id="" action="ppaction://media"/>
            <a:extLst>
              <a:ext uri="{FF2B5EF4-FFF2-40B4-BE49-F238E27FC236}">
                <a16:creationId xmlns:a16="http://schemas.microsoft.com/office/drawing/2014/main" id="{D250A301-7148-482D-9F39-8D5F27D6F0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133504491"/>
      </p:ext>
    </p:extLst>
  </p:cSld>
  <p:clrMapOvr>
    <a:masterClrMapping/>
  </p:clrMapOvr>
  <mc:AlternateContent xmlns:mc="http://schemas.openxmlformats.org/markup-compatibility/2006" xmlns:p14="http://schemas.microsoft.com/office/powerpoint/2010/main">
    <mc:Choice Requires="p14">
      <p:transition spd="slow" p14:dur="2000" advTm="73430"/>
    </mc:Choice>
    <mc:Fallback xmlns="">
      <p:transition spd="slow" advTm="73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7"/>
          <p:cNvSpPr txBox="1">
            <a:spLocks/>
          </p:cNvSpPr>
          <p:nvPr/>
        </p:nvSpPr>
        <p:spPr>
          <a:xfrm>
            <a:off x="420415" y="864486"/>
            <a:ext cx="5023944" cy="638490"/>
          </a:xfrm>
          <a:prstGeom prst="rect">
            <a:avLst/>
          </a:prstGeom>
        </p:spPr>
        <p:txBody>
          <a:bodyPr>
            <a:noAutofit/>
          </a:bodyPr>
          <a:lstStyle>
            <a:lvl1pPr marL="422980" indent="-422980" algn="l" defTabSz="563973" rtl="0" eaLnBrk="1" latinLnBrk="0" hangingPunct="1">
              <a:spcBef>
                <a:spcPct val="20000"/>
              </a:spcBef>
              <a:buFont typeface="Arial"/>
              <a:buChar char="•"/>
              <a:defRPr sz="3969" kern="1200">
                <a:solidFill>
                  <a:schemeClr val="tx1"/>
                </a:solidFill>
                <a:latin typeface="+mn-lt"/>
                <a:ea typeface="+mn-ea"/>
                <a:cs typeface="+mn-cs"/>
              </a:defRPr>
            </a:lvl1pPr>
            <a:lvl2pPr marL="916457" indent="-352484" algn="l" defTabSz="563973" rtl="0" eaLnBrk="1" latinLnBrk="0" hangingPunct="1">
              <a:spcBef>
                <a:spcPct val="20000"/>
              </a:spcBef>
              <a:buFont typeface="Arial"/>
              <a:buChar char="–"/>
              <a:defRPr sz="3415" kern="1200">
                <a:solidFill>
                  <a:schemeClr val="tx1"/>
                </a:solidFill>
                <a:latin typeface="+mn-lt"/>
                <a:ea typeface="+mn-ea"/>
                <a:cs typeface="+mn-cs"/>
              </a:defRPr>
            </a:lvl2pPr>
            <a:lvl3pPr marL="1409935" indent="-281987" algn="l" defTabSz="563973" rtl="0" eaLnBrk="1" latinLnBrk="0" hangingPunct="1">
              <a:spcBef>
                <a:spcPct val="20000"/>
              </a:spcBef>
              <a:buFont typeface="Arial"/>
              <a:buChar char="•"/>
              <a:defRPr sz="2954" kern="1200">
                <a:solidFill>
                  <a:schemeClr val="tx1"/>
                </a:solidFill>
                <a:latin typeface="+mn-lt"/>
                <a:ea typeface="+mn-ea"/>
                <a:cs typeface="+mn-cs"/>
              </a:defRPr>
            </a:lvl3pPr>
            <a:lvl4pPr marL="1973908" indent="-281987" algn="l" defTabSz="563973" rtl="0" eaLnBrk="1" latinLnBrk="0" hangingPunct="1">
              <a:spcBef>
                <a:spcPct val="20000"/>
              </a:spcBef>
              <a:buFont typeface="Arial"/>
              <a:buChar char="–"/>
              <a:defRPr sz="2492" kern="1200">
                <a:solidFill>
                  <a:schemeClr val="tx1"/>
                </a:solidFill>
                <a:latin typeface="+mn-lt"/>
                <a:ea typeface="+mn-ea"/>
                <a:cs typeface="+mn-cs"/>
              </a:defRPr>
            </a:lvl4pPr>
            <a:lvl5pPr marL="2537883" indent="-281987" algn="l" defTabSz="563973" rtl="0" eaLnBrk="1" latinLnBrk="0" hangingPunct="1">
              <a:spcBef>
                <a:spcPct val="20000"/>
              </a:spcBef>
              <a:buFont typeface="Arial"/>
              <a:buChar char="»"/>
              <a:defRPr sz="2492" kern="1200">
                <a:solidFill>
                  <a:schemeClr val="tx1"/>
                </a:solidFill>
                <a:latin typeface="+mn-lt"/>
                <a:ea typeface="+mn-ea"/>
                <a:cs typeface="+mn-cs"/>
              </a:defRPr>
            </a:lvl5pPr>
            <a:lvl6pPr marL="3101856" indent="-281987" algn="l" defTabSz="563973" rtl="0" eaLnBrk="1" latinLnBrk="0" hangingPunct="1">
              <a:spcBef>
                <a:spcPct val="20000"/>
              </a:spcBef>
              <a:buFont typeface="Arial"/>
              <a:buChar char="•"/>
              <a:defRPr sz="2492" kern="1200">
                <a:solidFill>
                  <a:schemeClr val="tx1"/>
                </a:solidFill>
                <a:latin typeface="+mn-lt"/>
                <a:ea typeface="+mn-ea"/>
                <a:cs typeface="+mn-cs"/>
              </a:defRPr>
            </a:lvl6pPr>
            <a:lvl7pPr marL="3665829" indent="-281987" algn="l" defTabSz="563973" rtl="0" eaLnBrk="1" latinLnBrk="0" hangingPunct="1">
              <a:spcBef>
                <a:spcPct val="20000"/>
              </a:spcBef>
              <a:buFont typeface="Arial"/>
              <a:buChar char="•"/>
              <a:defRPr sz="2492" kern="1200">
                <a:solidFill>
                  <a:schemeClr val="tx1"/>
                </a:solidFill>
                <a:latin typeface="+mn-lt"/>
                <a:ea typeface="+mn-ea"/>
                <a:cs typeface="+mn-cs"/>
              </a:defRPr>
            </a:lvl7pPr>
            <a:lvl8pPr marL="4229804" indent="-281987" algn="l" defTabSz="563973" rtl="0" eaLnBrk="1" latinLnBrk="0" hangingPunct="1">
              <a:spcBef>
                <a:spcPct val="20000"/>
              </a:spcBef>
              <a:buFont typeface="Arial"/>
              <a:buChar char="•"/>
              <a:defRPr sz="2492" kern="1200">
                <a:solidFill>
                  <a:schemeClr val="tx1"/>
                </a:solidFill>
                <a:latin typeface="+mn-lt"/>
                <a:ea typeface="+mn-ea"/>
                <a:cs typeface="+mn-cs"/>
              </a:defRPr>
            </a:lvl8pPr>
            <a:lvl9pPr marL="4793777" indent="-281987" algn="l" defTabSz="563973" rtl="0" eaLnBrk="1" latinLnBrk="0" hangingPunct="1">
              <a:spcBef>
                <a:spcPct val="20000"/>
              </a:spcBef>
              <a:buFont typeface="Arial"/>
              <a:buChar char="•"/>
              <a:defRPr sz="2492" kern="1200">
                <a:solidFill>
                  <a:schemeClr val="tx1"/>
                </a:solidFill>
                <a:latin typeface="+mn-lt"/>
                <a:ea typeface="+mn-ea"/>
                <a:cs typeface="+mn-cs"/>
              </a:defRPr>
            </a:lvl9pPr>
          </a:lstStyle>
          <a:p>
            <a:pPr marL="0" indent="0">
              <a:buFont typeface="Arial"/>
              <a:buNone/>
            </a:pPr>
            <a:endParaRPr lang="en-GB" sz="2800" dirty="0">
              <a:latin typeface="Arial" panose="020B0604020202020204" pitchFamily="34" charset="0"/>
              <a:cs typeface="Arial" panose="020B0604020202020204" pitchFamily="34" charset="0"/>
            </a:endParaRPr>
          </a:p>
        </p:txBody>
      </p:sp>
      <p:sp>
        <p:nvSpPr>
          <p:cNvPr id="12" name="Content Placeholder 7"/>
          <p:cNvSpPr txBox="1">
            <a:spLocks/>
          </p:cNvSpPr>
          <p:nvPr/>
        </p:nvSpPr>
        <p:spPr>
          <a:xfrm>
            <a:off x="4817327" y="1600203"/>
            <a:ext cx="3891776" cy="4525963"/>
          </a:xfrm>
          <a:prstGeom prst="rect">
            <a:avLst/>
          </a:prstGeom>
        </p:spPr>
        <p:txBody>
          <a:bodyPr vert="horz" lIns="122191" tIns="61096" rIns="122191" bIns="61096" rtlCol="0">
            <a:normAutofit/>
          </a:bodyPr>
          <a:lstStyle>
            <a:lvl1pPr marL="422980" indent="-422980" algn="l" defTabSz="563973" rtl="0" eaLnBrk="1" latinLnBrk="0" hangingPunct="1">
              <a:spcBef>
                <a:spcPct val="20000"/>
              </a:spcBef>
              <a:buFont typeface="Arial"/>
              <a:buChar char="•"/>
              <a:defRPr sz="3969" kern="1200">
                <a:solidFill>
                  <a:schemeClr val="tx1"/>
                </a:solidFill>
                <a:latin typeface="+mn-lt"/>
                <a:ea typeface="+mn-ea"/>
                <a:cs typeface="+mn-cs"/>
              </a:defRPr>
            </a:lvl1pPr>
            <a:lvl2pPr marL="916457" indent="-352484" algn="l" defTabSz="563973" rtl="0" eaLnBrk="1" latinLnBrk="0" hangingPunct="1">
              <a:spcBef>
                <a:spcPct val="20000"/>
              </a:spcBef>
              <a:buFont typeface="Arial"/>
              <a:buChar char="–"/>
              <a:defRPr sz="3415" kern="1200">
                <a:solidFill>
                  <a:schemeClr val="tx1"/>
                </a:solidFill>
                <a:latin typeface="+mn-lt"/>
                <a:ea typeface="+mn-ea"/>
                <a:cs typeface="+mn-cs"/>
              </a:defRPr>
            </a:lvl2pPr>
            <a:lvl3pPr marL="1409935" indent="-281987" algn="l" defTabSz="563973" rtl="0" eaLnBrk="1" latinLnBrk="0" hangingPunct="1">
              <a:spcBef>
                <a:spcPct val="20000"/>
              </a:spcBef>
              <a:buFont typeface="Arial"/>
              <a:buChar char="•"/>
              <a:defRPr sz="2954" kern="1200">
                <a:solidFill>
                  <a:schemeClr val="tx1"/>
                </a:solidFill>
                <a:latin typeface="+mn-lt"/>
                <a:ea typeface="+mn-ea"/>
                <a:cs typeface="+mn-cs"/>
              </a:defRPr>
            </a:lvl3pPr>
            <a:lvl4pPr marL="1973908" indent="-281987" algn="l" defTabSz="563973" rtl="0" eaLnBrk="1" latinLnBrk="0" hangingPunct="1">
              <a:spcBef>
                <a:spcPct val="20000"/>
              </a:spcBef>
              <a:buFont typeface="Arial"/>
              <a:buChar char="–"/>
              <a:defRPr sz="2492" kern="1200">
                <a:solidFill>
                  <a:schemeClr val="tx1"/>
                </a:solidFill>
                <a:latin typeface="+mn-lt"/>
                <a:ea typeface="+mn-ea"/>
                <a:cs typeface="+mn-cs"/>
              </a:defRPr>
            </a:lvl4pPr>
            <a:lvl5pPr marL="2537883" indent="-281987" algn="l" defTabSz="563973" rtl="0" eaLnBrk="1" latinLnBrk="0" hangingPunct="1">
              <a:spcBef>
                <a:spcPct val="20000"/>
              </a:spcBef>
              <a:buFont typeface="Arial"/>
              <a:buChar char="»"/>
              <a:defRPr sz="2492" kern="1200">
                <a:solidFill>
                  <a:schemeClr val="tx1"/>
                </a:solidFill>
                <a:latin typeface="+mn-lt"/>
                <a:ea typeface="+mn-ea"/>
                <a:cs typeface="+mn-cs"/>
              </a:defRPr>
            </a:lvl5pPr>
            <a:lvl6pPr marL="3101856" indent="-281987" algn="l" defTabSz="563973" rtl="0" eaLnBrk="1" latinLnBrk="0" hangingPunct="1">
              <a:spcBef>
                <a:spcPct val="20000"/>
              </a:spcBef>
              <a:buFont typeface="Arial"/>
              <a:buChar char="•"/>
              <a:defRPr sz="2492" kern="1200">
                <a:solidFill>
                  <a:schemeClr val="tx1"/>
                </a:solidFill>
                <a:latin typeface="+mn-lt"/>
                <a:ea typeface="+mn-ea"/>
                <a:cs typeface="+mn-cs"/>
              </a:defRPr>
            </a:lvl6pPr>
            <a:lvl7pPr marL="3665829" indent="-281987" algn="l" defTabSz="563973" rtl="0" eaLnBrk="1" latinLnBrk="0" hangingPunct="1">
              <a:spcBef>
                <a:spcPct val="20000"/>
              </a:spcBef>
              <a:buFont typeface="Arial"/>
              <a:buChar char="•"/>
              <a:defRPr sz="2492" kern="1200">
                <a:solidFill>
                  <a:schemeClr val="tx1"/>
                </a:solidFill>
                <a:latin typeface="+mn-lt"/>
                <a:ea typeface="+mn-ea"/>
                <a:cs typeface="+mn-cs"/>
              </a:defRPr>
            </a:lvl7pPr>
            <a:lvl8pPr marL="4229804" indent="-281987" algn="l" defTabSz="563973" rtl="0" eaLnBrk="1" latinLnBrk="0" hangingPunct="1">
              <a:spcBef>
                <a:spcPct val="20000"/>
              </a:spcBef>
              <a:buFont typeface="Arial"/>
              <a:buChar char="•"/>
              <a:defRPr sz="2492" kern="1200">
                <a:solidFill>
                  <a:schemeClr val="tx1"/>
                </a:solidFill>
                <a:latin typeface="+mn-lt"/>
                <a:ea typeface="+mn-ea"/>
                <a:cs typeface="+mn-cs"/>
              </a:defRPr>
            </a:lvl8pPr>
            <a:lvl9pPr marL="4793777" indent="-281987" algn="l" defTabSz="563973" rtl="0" eaLnBrk="1" latinLnBrk="0" hangingPunct="1">
              <a:spcBef>
                <a:spcPct val="20000"/>
              </a:spcBef>
              <a:buFont typeface="Arial"/>
              <a:buChar char="•"/>
              <a:defRPr sz="2492" kern="1200">
                <a:solidFill>
                  <a:schemeClr val="tx1"/>
                </a:solidFill>
                <a:latin typeface="+mn-lt"/>
                <a:ea typeface="+mn-ea"/>
                <a:cs typeface="+mn-cs"/>
              </a:defRPr>
            </a:lvl9pPr>
          </a:lstStyle>
          <a:p>
            <a:pPr marL="0" indent="0">
              <a:buFont typeface="Arial"/>
              <a:buNone/>
            </a:pPr>
            <a:endParaRPr lang="en-GB" sz="1800" dirty="0">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186991732"/>
              </p:ext>
            </p:extLst>
          </p:nvPr>
        </p:nvGraphicFramePr>
        <p:xfrm>
          <a:off x="347684" y="2035492"/>
          <a:ext cx="8939285" cy="3105533"/>
        </p:xfrm>
        <a:graphic>
          <a:graphicData uri="http://schemas.openxmlformats.org/drawingml/2006/table">
            <a:tbl>
              <a:tblPr firstRow="1" bandRow="1">
                <a:tableStyleId>{2D5ABB26-0587-4C30-8999-92F81FD0307C}</a:tableStyleId>
              </a:tblPr>
              <a:tblGrid>
                <a:gridCol w="1828800">
                  <a:extLst>
                    <a:ext uri="{9D8B030D-6E8A-4147-A177-3AD203B41FA5}">
                      <a16:colId xmlns:a16="http://schemas.microsoft.com/office/drawing/2014/main" val="1969586434"/>
                    </a:ext>
                  </a:extLst>
                </a:gridCol>
                <a:gridCol w="1378424">
                  <a:extLst>
                    <a:ext uri="{9D8B030D-6E8A-4147-A177-3AD203B41FA5}">
                      <a16:colId xmlns:a16="http://schemas.microsoft.com/office/drawing/2014/main" val="2211197312"/>
                    </a:ext>
                  </a:extLst>
                </a:gridCol>
                <a:gridCol w="1433015">
                  <a:extLst>
                    <a:ext uri="{9D8B030D-6E8A-4147-A177-3AD203B41FA5}">
                      <a16:colId xmlns:a16="http://schemas.microsoft.com/office/drawing/2014/main" val="269208996"/>
                    </a:ext>
                  </a:extLst>
                </a:gridCol>
                <a:gridCol w="1319284">
                  <a:extLst>
                    <a:ext uri="{9D8B030D-6E8A-4147-A177-3AD203B41FA5}">
                      <a16:colId xmlns:a16="http://schemas.microsoft.com/office/drawing/2014/main" val="319586416"/>
                    </a:ext>
                  </a:extLst>
                </a:gridCol>
                <a:gridCol w="1164608">
                  <a:extLst>
                    <a:ext uri="{9D8B030D-6E8A-4147-A177-3AD203B41FA5}">
                      <a16:colId xmlns:a16="http://schemas.microsoft.com/office/drawing/2014/main" val="2647043229"/>
                    </a:ext>
                  </a:extLst>
                </a:gridCol>
                <a:gridCol w="1815154">
                  <a:extLst>
                    <a:ext uri="{9D8B030D-6E8A-4147-A177-3AD203B41FA5}">
                      <a16:colId xmlns:a16="http://schemas.microsoft.com/office/drawing/2014/main" val="1238740807"/>
                    </a:ext>
                  </a:extLst>
                </a:gridCol>
              </a:tblGrid>
              <a:tr h="817438">
                <a:tc>
                  <a:txBody>
                    <a:bodyPr/>
                    <a:lstStyle/>
                    <a:p>
                      <a:endParaRPr lang="en-GB" sz="1800" b="1" dirty="0"/>
                    </a:p>
                    <a:p>
                      <a:endParaRPr lang="en-GB" sz="1800" b="1" dirty="0"/>
                    </a:p>
                    <a:p>
                      <a:r>
                        <a:rPr lang="en-GB" sz="1800" b="1" dirty="0"/>
                        <a:t>Establishment</a:t>
                      </a:r>
                    </a:p>
                  </a:txBody>
                  <a:tcPr/>
                </a:tc>
                <a:tc>
                  <a:txBody>
                    <a:bodyPr/>
                    <a:lstStyle/>
                    <a:p>
                      <a:endParaRPr lang="en-GB" sz="1800" b="1" dirty="0"/>
                    </a:p>
                    <a:p>
                      <a:r>
                        <a:rPr lang="en-GB" sz="1800" b="1" dirty="0"/>
                        <a:t>% </a:t>
                      </a:r>
                    </a:p>
                    <a:p>
                      <a:r>
                        <a:rPr lang="en-GB" sz="1800" b="1" dirty="0"/>
                        <a:t>Employed</a:t>
                      </a:r>
                    </a:p>
                  </a:txBody>
                  <a:tcPr/>
                </a:tc>
                <a:tc>
                  <a:txBody>
                    <a:bodyPr/>
                    <a:lstStyle/>
                    <a:p>
                      <a:r>
                        <a:rPr lang="en-GB" sz="1800" b="1" dirty="0"/>
                        <a:t>%</a:t>
                      </a:r>
                    </a:p>
                    <a:p>
                      <a:r>
                        <a:rPr lang="en-GB" sz="1800" b="1" dirty="0"/>
                        <a:t> Further Education</a:t>
                      </a:r>
                    </a:p>
                  </a:txBody>
                  <a:tcPr/>
                </a:tc>
                <a:tc>
                  <a:txBody>
                    <a:bodyPr/>
                    <a:lstStyle/>
                    <a:p>
                      <a:r>
                        <a:rPr lang="en-GB" sz="1800" b="1" dirty="0"/>
                        <a:t>% </a:t>
                      </a:r>
                    </a:p>
                    <a:p>
                      <a:r>
                        <a:rPr lang="en-GB" sz="1800" b="1" dirty="0"/>
                        <a:t>Higher education</a:t>
                      </a:r>
                    </a:p>
                  </a:txBody>
                  <a:tcPr/>
                </a:tc>
                <a:tc>
                  <a:txBody>
                    <a:bodyPr/>
                    <a:lstStyle/>
                    <a:p>
                      <a:endParaRPr lang="en-GB" sz="1800" b="1" dirty="0"/>
                    </a:p>
                    <a:p>
                      <a:r>
                        <a:rPr lang="en-GB" sz="1800" b="1" dirty="0"/>
                        <a:t>% </a:t>
                      </a:r>
                    </a:p>
                    <a:p>
                      <a:r>
                        <a:rPr lang="en-GB" sz="1800" b="1" dirty="0"/>
                        <a:t>Training</a:t>
                      </a:r>
                    </a:p>
                  </a:txBody>
                  <a:tcPr/>
                </a:tc>
                <a:tc>
                  <a:txBody>
                    <a:bodyPr/>
                    <a:lstStyle/>
                    <a:p>
                      <a:r>
                        <a:rPr lang="en-GB" sz="1800" b="1" dirty="0"/>
                        <a:t>% </a:t>
                      </a:r>
                    </a:p>
                    <a:p>
                      <a:r>
                        <a:rPr lang="en-GB" sz="1800" b="1" dirty="0"/>
                        <a:t>Unemployed</a:t>
                      </a:r>
                      <a:r>
                        <a:rPr lang="en-GB" sz="1800" b="1" baseline="0" dirty="0"/>
                        <a:t> seeking</a:t>
                      </a:r>
                      <a:endParaRPr lang="en-GB" sz="1800" b="1" dirty="0"/>
                    </a:p>
                  </a:txBody>
                  <a:tcPr/>
                </a:tc>
                <a:extLst>
                  <a:ext uri="{0D108BD9-81ED-4DB2-BD59-A6C34878D82A}">
                    <a16:rowId xmlns:a16="http://schemas.microsoft.com/office/drawing/2014/main" val="1655304528"/>
                  </a:ext>
                </a:extLst>
              </a:tr>
              <a:tr h="817438">
                <a:tc>
                  <a:txBody>
                    <a:bodyPr/>
                    <a:lstStyle/>
                    <a:p>
                      <a:endParaRPr lang="en-GB" sz="1800" b="1" dirty="0"/>
                    </a:p>
                    <a:p>
                      <a:r>
                        <a:rPr lang="en-GB" sz="1800" b="1" dirty="0"/>
                        <a:t>Johnstone</a:t>
                      </a:r>
                      <a:r>
                        <a:rPr lang="en-GB" sz="1800" b="1" baseline="0" dirty="0"/>
                        <a:t> High School</a:t>
                      </a:r>
                      <a:endParaRPr lang="en-GB" sz="1800" b="1" dirty="0"/>
                    </a:p>
                  </a:txBody>
                  <a:tcPr/>
                </a:tc>
                <a:tc>
                  <a:txBody>
                    <a:bodyPr/>
                    <a:lstStyle/>
                    <a:p>
                      <a:endParaRPr lang="en-GB" dirty="0">
                        <a:solidFill>
                          <a:schemeClr val="tx1"/>
                        </a:solidFill>
                      </a:endParaRPr>
                    </a:p>
                    <a:p>
                      <a:r>
                        <a:rPr lang="en-GB" dirty="0">
                          <a:solidFill>
                            <a:schemeClr val="tx1"/>
                          </a:solidFill>
                        </a:rPr>
                        <a:t>22.2</a:t>
                      </a:r>
                    </a:p>
                  </a:txBody>
                  <a:tcPr/>
                </a:tc>
                <a:tc>
                  <a:txBody>
                    <a:bodyPr/>
                    <a:lstStyle/>
                    <a:p>
                      <a:endParaRPr lang="en-GB" b="1" dirty="0">
                        <a:solidFill>
                          <a:schemeClr val="tx1"/>
                        </a:solidFill>
                      </a:endParaRPr>
                    </a:p>
                    <a:p>
                      <a:r>
                        <a:rPr lang="en-GB" b="0" dirty="0">
                          <a:solidFill>
                            <a:schemeClr val="tx1"/>
                          </a:solidFill>
                        </a:rPr>
                        <a:t>34.5</a:t>
                      </a:r>
                    </a:p>
                  </a:txBody>
                  <a:tcPr/>
                </a:tc>
                <a:tc>
                  <a:txBody>
                    <a:bodyPr/>
                    <a:lstStyle/>
                    <a:p>
                      <a:endParaRPr lang="en-GB" dirty="0">
                        <a:solidFill>
                          <a:schemeClr val="tx1"/>
                        </a:solidFill>
                      </a:endParaRPr>
                    </a:p>
                    <a:p>
                      <a:r>
                        <a:rPr lang="en-GB" dirty="0">
                          <a:solidFill>
                            <a:schemeClr val="tx1"/>
                          </a:solidFill>
                        </a:rPr>
                        <a:t>32.2</a:t>
                      </a:r>
                    </a:p>
                  </a:txBody>
                  <a:tcPr/>
                </a:tc>
                <a:tc>
                  <a:txBody>
                    <a:bodyPr/>
                    <a:lstStyle/>
                    <a:p>
                      <a:endParaRPr lang="en-GB" dirty="0">
                        <a:solidFill>
                          <a:schemeClr val="tx1"/>
                        </a:solidFill>
                      </a:endParaRPr>
                    </a:p>
                    <a:p>
                      <a:r>
                        <a:rPr lang="en-GB" dirty="0">
                          <a:solidFill>
                            <a:schemeClr val="tx1"/>
                          </a:solidFill>
                        </a:rPr>
                        <a:t>1.17</a:t>
                      </a:r>
                    </a:p>
                  </a:txBody>
                  <a:tcPr/>
                </a:tc>
                <a:tc>
                  <a:txBody>
                    <a:bodyPr/>
                    <a:lstStyle/>
                    <a:p>
                      <a:endParaRPr lang="en-GB" b="1" dirty="0">
                        <a:solidFill>
                          <a:schemeClr val="tx1"/>
                        </a:solidFill>
                      </a:endParaRPr>
                    </a:p>
                    <a:p>
                      <a:r>
                        <a:rPr lang="en-GB" b="0" dirty="0">
                          <a:solidFill>
                            <a:schemeClr val="tx1"/>
                          </a:solidFill>
                        </a:rPr>
                        <a:t>4</a:t>
                      </a:r>
                    </a:p>
                  </a:txBody>
                  <a:tcPr/>
                </a:tc>
                <a:extLst>
                  <a:ext uri="{0D108BD9-81ED-4DB2-BD59-A6C34878D82A}">
                    <a16:rowId xmlns:a16="http://schemas.microsoft.com/office/drawing/2014/main" val="571743844"/>
                  </a:ext>
                </a:extLst>
              </a:tr>
              <a:tr h="383515">
                <a:tc>
                  <a:txBody>
                    <a:bodyPr/>
                    <a:lstStyle/>
                    <a:p>
                      <a:r>
                        <a:rPr lang="en-GB" sz="1800" b="1" dirty="0"/>
                        <a:t>Renfrewshire</a:t>
                      </a:r>
                    </a:p>
                  </a:txBody>
                  <a:tcPr/>
                </a:tc>
                <a:tc>
                  <a:txBody>
                    <a:bodyPr/>
                    <a:lstStyle/>
                    <a:p>
                      <a:r>
                        <a:rPr lang="en-GB" dirty="0">
                          <a:solidFill>
                            <a:schemeClr val="tx1"/>
                          </a:solidFill>
                        </a:rPr>
                        <a:t>23.9</a:t>
                      </a:r>
                    </a:p>
                  </a:txBody>
                  <a:tcPr/>
                </a:tc>
                <a:tc>
                  <a:txBody>
                    <a:bodyPr/>
                    <a:lstStyle/>
                    <a:p>
                      <a:r>
                        <a:rPr lang="en-GB" dirty="0">
                          <a:solidFill>
                            <a:schemeClr val="tx1"/>
                          </a:solidFill>
                        </a:rPr>
                        <a:t>25.7</a:t>
                      </a:r>
                    </a:p>
                  </a:txBody>
                  <a:tcPr/>
                </a:tc>
                <a:tc>
                  <a:txBody>
                    <a:bodyPr/>
                    <a:lstStyle/>
                    <a:p>
                      <a:r>
                        <a:rPr lang="en-GB" dirty="0">
                          <a:solidFill>
                            <a:schemeClr val="tx1"/>
                          </a:solidFill>
                        </a:rPr>
                        <a:t>41.6</a:t>
                      </a:r>
                    </a:p>
                  </a:txBody>
                  <a:tcPr/>
                </a:tc>
                <a:tc>
                  <a:txBody>
                    <a:bodyPr/>
                    <a:lstStyle/>
                    <a:p>
                      <a:r>
                        <a:rPr lang="en-GB" dirty="0">
                          <a:solidFill>
                            <a:schemeClr val="tx1"/>
                          </a:solidFill>
                        </a:rPr>
                        <a:t>2.6</a:t>
                      </a:r>
                    </a:p>
                  </a:txBody>
                  <a:tcPr/>
                </a:tc>
                <a:tc>
                  <a:txBody>
                    <a:bodyPr/>
                    <a:lstStyle/>
                    <a:p>
                      <a:r>
                        <a:rPr lang="en-GB" dirty="0">
                          <a:solidFill>
                            <a:schemeClr val="tx1"/>
                          </a:solidFill>
                        </a:rPr>
                        <a:t>4</a:t>
                      </a:r>
                    </a:p>
                  </a:txBody>
                  <a:tcPr/>
                </a:tc>
                <a:extLst>
                  <a:ext uri="{0D108BD9-81ED-4DB2-BD59-A6C34878D82A}">
                    <a16:rowId xmlns:a16="http://schemas.microsoft.com/office/drawing/2014/main" val="2308103853"/>
                  </a:ext>
                </a:extLst>
              </a:tr>
              <a:tr h="847727">
                <a:tc>
                  <a:txBody>
                    <a:bodyPr/>
                    <a:lstStyle/>
                    <a:p>
                      <a:r>
                        <a:rPr lang="en-GB" sz="1800" b="1" dirty="0"/>
                        <a:t>National</a:t>
                      </a:r>
                    </a:p>
                  </a:txBody>
                  <a:tcPr/>
                </a:tc>
                <a:tc>
                  <a:txBody>
                    <a:bodyPr/>
                    <a:lstStyle/>
                    <a:p>
                      <a:r>
                        <a:rPr lang="en-GB" dirty="0">
                          <a:solidFill>
                            <a:schemeClr val="tx1"/>
                          </a:solidFill>
                        </a:rPr>
                        <a:t>22.9</a:t>
                      </a:r>
                    </a:p>
                  </a:txBody>
                  <a:tcPr/>
                </a:tc>
                <a:tc>
                  <a:txBody>
                    <a:bodyPr/>
                    <a:lstStyle/>
                    <a:p>
                      <a:r>
                        <a:rPr lang="en-GB" dirty="0">
                          <a:solidFill>
                            <a:schemeClr val="tx1"/>
                          </a:solidFill>
                        </a:rPr>
                        <a:t>27.3</a:t>
                      </a:r>
                    </a:p>
                  </a:txBody>
                  <a:tcPr/>
                </a:tc>
                <a:tc>
                  <a:txBody>
                    <a:bodyPr/>
                    <a:lstStyle/>
                    <a:p>
                      <a:r>
                        <a:rPr lang="en-GB" dirty="0">
                          <a:solidFill>
                            <a:schemeClr val="tx1"/>
                          </a:solidFill>
                        </a:rPr>
                        <a:t>40.4</a:t>
                      </a:r>
                    </a:p>
                  </a:txBody>
                  <a:tcPr/>
                </a:tc>
                <a:tc>
                  <a:txBody>
                    <a:bodyPr/>
                    <a:lstStyle/>
                    <a:p>
                      <a:r>
                        <a:rPr lang="en-GB" dirty="0">
                          <a:solidFill>
                            <a:schemeClr val="tx1"/>
                          </a:solidFill>
                        </a:rPr>
                        <a:t>3.5</a:t>
                      </a:r>
                    </a:p>
                  </a:txBody>
                  <a:tcPr/>
                </a:tc>
                <a:tc>
                  <a:txBody>
                    <a:bodyPr/>
                    <a:lstStyle/>
                    <a:p>
                      <a:r>
                        <a:rPr lang="en-GB" dirty="0">
                          <a:solidFill>
                            <a:schemeClr val="tx1"/>
                          </a:solidFill>
                        </a:rPr>
                        <a:t>3</a:t>
                      </a:r>
                    </a:p>
                  </a:txBody>
                  <a:tcPr/>
                </a:tc>
                <a:extLst>
                  <a:ext uri="{0D108BD9-81ED-4DB2-BD59-A6C34878D82A}">
                    <a16:rowId xmlns:a16="http://schemas.microsoft.com/office/drawing/2014/main" val="325593512"/>
                  </a:ext>
                </a:extLst>
              </a:tr>
            </a:tbl>
          </a:graphicData>
        </a:graphic>
      </p:graphicFrame>
      <p:cxnSp>
        <p:nvCxnSpPr>
          <p:cNvPr id="6" name="Straight Connector 5"/>
          <p:cNvCxnSpPr/>
          <p:nvPr/>
        </p:nvCxnSpPr>
        <p:spPr>
          <a:xfrm flipH="1">
            <a:off x="412595" y="1382751"/>
            <a:ext cx="8405310"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1161" y="355279"/>
            <a:ext cx="2316744" cy="764348"/>
          </a:xfrm>
          <a:prstGeom prst="rect">
            <a:avLst/>
          </a:prstGeom>
        </p:spPr>
      </p:pic>
      <p:sp>
        <p:nvSpPr>
          <p:cNvPr id="8" name="Content Placeholder 7"/>
          <p:cNvSpPr txBox="1">
            <a:spLocks/>
          </p:cNvSpPr>
          <p:nvPr/>
        </p:nvSpPr>
        <p:spPr>
          <a:xfrm>
            <a:off x="420414" y="864486"/>
            <a:ext cx="8723586" cy="638490"/>
          </a:xfrm>
          <a:prstGeom prst="rect">
            <a:avLst/>
          </a:prstGeom>
        </p:spPr>
        <p:txBody>
          <a:bodyPr>
            <a:noAutofit/>
          </a:bodyPr>
          <a:lstStyle>
            <a:lvl1pPr marL="422980" indent="-422980" algn="l" defTabSz="563973" rtl="0" eaLnBrk="1" latinLnBrk="0" hangingPunct="1">
              <a:spcBef>
                <a:spcPct val="20000"/>
              </a:spcBef>
              <a:buFont typeface="Arial"/>
              <a:buChar char="•"/>
              <a:defRPr sz="3969" kern="1200">
                <a:solidFill>
                  <a:schemeClr val="tx1"/>
                </a:solidFill>
                <a:latin typeface="+mn-lt"/>
                <a:ea typeface="+mn-ea"/>
                <a:cs typeface="+mn-cs"/>
              </a:defRPr>
            </a:lvl1pPr>
            <a:lvl2pPr marL="916457" indent="-352484" algn="l" defTabSz="563973" rtl="0" eaLnBrk="1" latinLnBrk="0" hangingPunct="1">
              <a:spcBef>
                <a:spcPct val="20000"/>
              </a:spcBef>
              <a:buFont typeface="Arial"/>
              <a:buChar char="–"/>
              <a:defRPr sz="3415" kern="1200">
                <a:solidFill>
                  <a:schemeClr val="tx1"/>
                </a:solidFill>
                <a:latin typeface="+mn-lt"/>
                <a:ea typeface="+mn-ea"/>
                <a:cs typeface="+mn-cs"/>
              </a:defRPr>
            </a:lvl2pPr>
            <a:lvl3pPr marL="1409935" indent="-281987" algn="l" defTabSz="563973" rtl="0" eaLnBrk="1" latinLnBrk="0" hangingPunct="1">
              <a:spcBef>
                <a:spcPct val="20000"/>
              </a:spcBef>
              <a:buFont typeface="Arial"/>
              <a:buChar char="•"/>
              <a:defRPr sz="2954" kern="1200">
                <a:solidFill>
                  <a:schemeClr val="tx1"/>
                </a:solidFill>
                <a:latin typeface="+mn-lt"/>
                <a:ea typeface="+mn-ea"/>
                <a:cs typeface="+mn-cs"/>
              </a:defRPr>
            </a:lvl3pPr>
            <a:lvl4pPr marL="1973908" indent="-281987" algn="l" defTabSz="563973" rtl="0" eaLnBrk="1" latinLnBrk="0" hangingPunct="1">
              <a:spcBef>
                <a:spcPct val="20000"/>
              </a:spcBef>
              <a:buFont typeface="Arial"/>
              <a:buChar char="–"/>
              <a:defRPr sz="2492" kern="1200">
                <a:solidFill>
                  <a:schemeClr val="tx1"/>
                </a:solidFill>
                <a:latin typeface="+mn-lt"/>
                <a:ea typeface="+mn-ea"/>
                <a:cs typeface="+mn-cs"/>
              </a:defRPr>
            </a:lvl4pPr>
            <a:lvl5pPr marL="2537883" indent="-281987" algn="l" defTabSz="563973" rtl="0" eaLnBrk="1" latinLnBrk="0" hangingPunct="1">
              <a:spcBef>
                <a:spcPct val="20000"/>
              </a:spcBef>
              <a:buFont typeface="Arial"/>
              <a:buChar char="»"/>
              <a:defRPr sz="2492" kern="1200">
                <a:solidFill>
                  <a:schemeClr val="tx1"/>
                </a:solidFill>
                <a:latin typeface="+mn-lt"/>
                <a:ea typeface="+mn-ea"/>
                <a:cs typeface="+mn-cs"/>
              </a:defRPr>
            </a:lvl5pPr>
            <a:lvl6pPr marL="3101856" indent="-281987" algn="l" defTabSz="563973" rtl="0" eaLnBrk="1" latinLnBrk="0" hangingPunct="1">
              <a:spcBef>
                <a:spcPct val="20000"/>
              </a:spcBef>
              <a:buFont typeface="Arial"/>
              <a:buChar char="•"/>
              <a:defRPr sz="2492" kern="1200">
                <a:solidFill>
                  <a:schemeClr val="tx1"/>
                </a:solidFill>
                <a:latin typeface="+mn-lt"/>
                <a:ea typeface="+mn-ea"/>
                <a:cs typeface="+mn-cs"/>
              </a:defRPr>
            </a:lvl6pPr>
            <a:lvl7pPr marL="3665829" indent="-281987" algn="l" defTabSz="563973" rtl="0" eaLnBrk="1" latinLnBrk="0" hangingPunct="1">
              <a:spcBef>
                <a:spcPct val="20000"/>
              </a:spcBef>
              <a:buFont typeface="Arial"/>
              <a:buChar char="•"/>
              <a:defRPr sz="2492" kern="1200">
                <a:solidFill>
                  <a:schemeClr val="tx1"/>
                </a:solidFill>
                <a:latin typeface="+mn-lt"/>
                <a:ea typeface="+mn-ea"/>
                <a:cs typeface="+mn-cs"/>
              </a:defRPr>
            </a:lvl7pPr>
            <a:lvl8pPr marL="4229804" indent="-281987" algn="l" defTabSz="563973" rtl="0" eaLnBrk="1" latinLnBrk="0" hangingPunct="1">
              <a:spcBef>
                <a:spcPct val="20000"/>
              </a:spcBef>
              <a:buFont typeface="Arial"/>
              <a:buChar char="•"/>
              <a:defRPr sz="2492" kern="1200">
                <a:solidFill>
                  <a:schemeClr val="tx1"/>
                </a:solidFill>
                <a:latin typeface="+mn-lt"/>
                <a:ea typeface="+mn-ea"/>
                <a:cs typeface="+mn-cs"/>
              </a:defRPr>
            </a:lvl8pPr>
            <a:lvl9pPr marL="4793777" indent="-281987" algn="l" defTabSz="563973" rtl="0" eaLnBrk="1" latinLnBrk="0" hangingPunct="1">
              <a:spcBef>
                <a:spcPct val="20000"/>
              </a:spcBef>
              <a:buFont typeface="Arial"/>
              <a:buChar char="•"/>
              <a:defRPr sz="2492" kern="1200">
                <a:solidFill>
                  <a:schemeClr val="tx1"/>
                </a:solidFill>
                <a:latin typeface="+mn-lt"/>
                <a:ea typeface="+mn-ea"/>
                <a:cs typeface="+mn-cs"/>
              </a:defRPr>
            </a:lvl9pPr>
          </a:lstStyle>
          <a:p>
            <a:pPr marL="0" indent="0">
              <a:buFont typeface="Arial"/>
              <a:buNone/>
            </a:pPr>
            <a:r>
              <a:rPr lang="en-GB" sz="2800" dirty="0">
                <a:latin typeface="Arial Black" panose="020B0A04020102020204" pitchFamily="34" charset="0"/>
                <a:cs typeface="Arial" panose="020B0604020202020204" pitchFamily="34" charset="0"/>
              </a:rPr>
              <a:t>Leavers 2018/19</a:t>
            </a:r>
            <a:endParaRPr lang="en-GB" sz="28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59C6D12F-F89D-4D2B-AC0B-576322C34746}"/>
              </a:ext>
            </a:extLst>
          </p:cNvPr>
          <p:cNvSpPr txBox="1"/>
          <p:nvPr/>
        </p:nvSpPr>
        <p:spPr>
          <a:xfrm>
            <a:off x="723014" y="5007935"/>
            <a:ext cx="7761767" cy="830997"/>
          </a:xfrm>
          <a:prstGeom prst="rect">
            <a:avLst/>
          </a:prstGeom>
          <a:noFill/>
        </p:spPr>
        <p:txBody>
          <a:bodyPr wrap="square" rtlCol="0">
            <a:spAutoFit/>
          </a:bodyPr>
          <a:lstStyle/>
          <a:p>
            <a:pPr algn="ctr"/>
            <a:r>
              <a:rPr lang="en-GB" dirty="0"/>
              <a:t>Early indications show are that 44% of our most recent leavers have moved onto University. </a:t>
            </a:r>
          </a:p>
        </p:txBody>
      </p:sp>
      <p:pic>
        <p:nvPicPr>
          <p:cNvPr id="9" name="Audio 8">
            <a:hlinkClick r:id="" action="ppaction://media"/>
            <a:extLst>
              <a:ext uri="{FF2B5EF4-FFF2-40B4-BE49-F238E27FC236}">
                <a16:creationId xmlns:a16="http://schemas.microsoft.com/office/drawing/2014/main" id="{FBB16C26-33C7-409B-9596-5206489CC8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428388370"/>
      </p:ext>
    </p:extLst>
  </p:cSld>
  <p:clrMapOvr>
    <a:masterClrMapping/>
  </p:clrMapOvr>
  <mc:AlternateContent xmlns:mc="http://schemas.openxmlformats.org/markup-compatibility/2006" xmlns:p14="http://schemas.microsoft.com/office/powerpoint/2010/main">
    <mc:Choice Requires="p14">
      <p:transition spd="slow" p14:dur="2000" advTm="43342"/>
    </mc:Choice>
    <mc:Fallback xmlns="">
      <p:transition spd="slow" advTm="43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endParaRPr lang="en-GB" sz="3200" b="1" dirty="0">
              <a:solidFill>
                <a:schemeClr val="accent5">
                  <a:lumMod val="75000"/>
                </a:schemeClr>
              </a:solidFill>
            </a:endParaRPr>
          </a:p>
        </p:txBody>
      </p:sp>
      <p:sp>
        <p:nvSpPr>
          <p:cNvPr id="3" name="Content Placeholder 2"/>
          <p:cNvSpPr>
            <a:spLocks noGrp="1"/>
          </p:cNvSpPr>
          <p:nvPr>
            <p:ph idx="1"/>
          </p:nvPr>
        </p:nvSpPr>
        <p:spPr/>
        <p:txBody>
          <a:bodyPr>
            <a:normAutofit/>
          </a:bodyPr>
          <a:lstStyle/>
          <a:p>
            <a:pPr marL="0" indent="0">
              <a:buNone/>
            </a:pPr>
            <a:endParaRPr lang="en-GB" dirty="0"/>
          </a:p>
        </p:txBody>
      </p:sp>
      <p:pic>
        <p:nvPicPr>
          <p:cNvPr id="1027" name="Picture 3"/>
          <p:cNvPicPr>
            <a:picLocks noChangeAspect="1" noChangeArrowheads="1"/>
          </p:cNvPicPr>
          <p:nvPr/>
        </p:nvPicPr>
        <p:blipFill>
          <a:blip r:embed="rId4" cstate="print"/>
          <a:srcRect/>
          <a:stretch>
            <a:fillRect/>
          </a:stretch>
        </p:blipFill>
        <p:spPr bwMode="auto">
          <a:xfrm>
            <a:off x="1152453" y="3807725"/>
            <a:ext cx="6648025" cy="2512902"/>
          </a:xfrm>
          <a:prstGeom prst="rect">
            <a:avLst/>
          </a:prstGeom>
          <a:noFill/>
          <a:ln w="9525">
            <a:noFill/>
            <a:miter lim="800000"/>
            <a:headEnd/>
            <a:tailEnd/>
          </a:ln>
        </p:spPr>
      </p:pic>
      <p:sp>
        <p:nvSpPr>
          <p:cNvPr id="5" name="Title 1"/>
          <p:cNvSpPr txBox="1">
            <a:spLocks/>
          </p:cNvSpPr>
          <p:nvPr/>
        </p:nvSpPr>
        <p:spPr>
          <a:xfrm>
            <a:off x="361666" y="1434698"/>
            <a:ext cx="8229600" cy="1143000"/>
          </a:xfrm>
        </p:spPr>
        <p:txBody>
          <a:bodyPr>
            <a:normAutofit/>
          </a:bodyPr>
          <a:lstStyle>
            <a:lvl1pPr algn="ctr" defTabSz="563973" rtl="0" eaLnBrk="1" latinLnBrk="0" hangingPunct="1">
              <a:spcBef>
                <a:spcPct val="0"/>
              </a:spcBef>
              <a:buNone/>
              <a:defRPr sz="5446" kern="1200">
                <a:solidFill>
                  <a:schemeClr val="tx1"/>
                </a:solidFill>
                <a:latin typeface="+mj-lt"/>
                <a:ea typeface="+mj-ea"/>
                <a:cs typeface="+mj-cs"/>
              </a:defRPr>
            </a:lvl1pPr>
          </a:lstStyle>
          <a:p>
            <a:pPr algn="l"/>
            <a:r>
              <a:rPr lang="en-GB" sz="3200" b="1" dirty="0">
                <a:solidFill>
                  <a:schemeClr val="accent5">
                    <a:lumMod val="75000"/>
                  </a:schemeClr>
                </a:solidFill>
              </a:rPr>
              <a:t>There’s more than one path to success</a:t>
            </a:r>
          </a:p>
        </p:txBody>
      </p:sp>
      <p:sp>
        <p:nvSpPr>
          <p:cNvPr id="4" name="Rectangle 3"/>
          <p:cNvSpPr/>
          <p:nvPr/>
        </p:nvSpPr>
        <p:spPr>
          <a:xfrm>
            <a:off x="504967" y="2151728"/>
            <a:ext cx="8393373" cy="1446550"/>
          </a:xfrm>
          <a:prstGeom prst="rect">
            <a:avLst/>
          </a:prstGeom>
        </p:spPr>
        <p:txBody>
          <a:bodyPr wrap="square">
            <a:spAutoFit/>
          </a:bodyPr>
          <a:lstStyle/>
          <a:p>
            <a:r>
              <a:rPr lang="en-GB" dirty="0">
                <a:solidFill>
                  <a:schemeClr val="tx1">
                    <a:lumMod val="65000"/>
                    <a:lumOff val="35000"/>
                  </a:schemeClr>
                </a:solidFill>
              </a:rPr>
              <a:t>“... there is a widespread belief that studying for a degree will lead to a well-paid job and fulfilling professional career and whilst in many cases this is true it isn’t always the case”.</a:t>
            </a:r>
          </a:p>
          <a:p>
            <a:pPr algn="r"/>
            <a:r>
              <a:rPr lang="en-GB" sz="1600" b="1" dirty="0">
                <a:solidFill>
                  <a:schemeClr val="accent3">
                    <a:lumMod val="75000"/>
                  </a:schemeClr>
                </a:solidFill>
              </a:rPr>
              <a:t>Great Expectations, City and Guilds 2015</a:t>
            </a:r>
          </a:p>
        </p:txBody>
      </p:sp>
      <p:sp>
        <p:nvSpPr>
          <p:cNvPr id="6" name="TextBox 5"/>
          <p:cNvSpPr txBox="1"/>
          <p:nvPr/>
        </p:nvSpPr>
        <p:spPr>
          <a:xfrm>
            <a:off x="361666" y="973033"/>
            <a:ext cx="7438812" cy="523220"/>
          </a:xfrm>
          <a:prstGeom prst="rect">
            <a:avLst/>
          </a:prstGeom>
          <a:noFill/>
        </p:spPr>
        <p:txBody>
          <a:bodyPr wrap="square" rtlCol="0">
            <a:spAutoFit/>
          </a:bodyPr>
          <a:lstStyle/>
          <a:p>
            <a:r>
              <a:rPr lang="en-GB" sz="2800" dirty="0">
                <a:latin typeface="Arial Black" panose="020B0A04020102020204" pitchFamily="34" charset="0"/>
              </a:rPr>
              <a:t>Positive and sustained destinations</a:t>
            </a:r>
          </a:p>
        </p:txBody>
      </p:sp>
      <p:pic>
        <p:nvPicPr>
          <p:cNvPr id="8" name="Picture 7" descr="ES_alllogos_colour-01.png"/>
          <p:cNvPicPr>
            <a:picLocks noChangeAspect="1"/>
          </p:cNvPicPr>
          <p:nvPr/>
        </p:nvPicPr>
        <p:blipFill rotWithShape="1">
          <a:blip r:embed="rId5" cstate="print">
            <a:extLst>
              <a:ext uri="{28A0092B-C50C-407E-A947-70E740481C1C}">
                <a14:useLocalDpi xmlns:a14="http://schemas.microsoft.com/office/drawing/2010/main" val="0"/>
              </a:ext>
            </a:extLst>
          </a:blip>
          <a:srcRect l="10041" t="16807" r="10529" b="28484"/>
          <a:stretch/>
        </p:blipFill>
        <p:spPr>
          <a:xfrm>
            <a:off x="7418682" y="5685652"/>
            <a:ext cx="1479658" cy="830773"/>
          </a:xfrm>
          <a:prstGeom prst="rect">
            <a:avLst/>
          </a:prstGeom>
        </p:spPr>
      </p:pic>
      <p:cxnSp>
        <p:nvCxnSpPr>
          <p:cNvPr id="9" name="Straight Connector 8"/>
          <p:cNvCxnSpPr/>
          <p:nvPr/>
        </p:nvCxnSpPr>
        <p:spPr>
          <a:xfrm flipH="1">
            <a:off x="412595" y="1496253"/>
            <a:ext cx="8405310"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01161" y="355279"/>
            <a:ext cx="2316744" cy="764348"/>
          </a:xfrm>
          <a:prstGeom prst="rect">
            <a:avLst/>
          </a:prstGeom>
        </p:spPr>
      </p:pic>
      <p:pic>
        <p:nvPicPr>
          <p:cNvPr id="7" name="Audio 6">
            <a:hlinkClick r:id="" action="ppaction://media"/>
            <a:extLst>
              <a:ext uri="{FF2B5EF4-FFF2-40B4-BE49-F238E27FC236}">
                <a16:creationId xmlns:a16="http://schemas.microsoft.com/office/drawing/2014/main" id="{0DA773D8-FD70-47CD-B9E7-B71FF3213D4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158262012"/>
      </p:ext>
    </p:extLst>
  </p:cSld>
  <p:clrMapOvr>
    <a:masterClrMapping/>
  </p:clrMapOvr>
  <mc:AlternateContent xmlns:mc="http://schemas.openxmlformats.org/markup-compatibility/2006" xmlns:p14="http://schemas.microsoft.com/office/powerpoint/2010/main">
    <mc:Choice Requires="p14">
      <p:transition spd="slow" p14:dur="2000" advTm="61464"/>
    </mc:Choice>
    <mc:Fallback xmlns="">
      <p:transition spd="slow" advTm="61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949" y="694273"/>
            <a:ext cx="8229600" cy="1143000"/>
          </a:xfrm>
        </p:spPr>
        <p:txBody>
          <a:bodyPr>
            <a:normAutofit/>
          </a:bodyPr>
          <a:lstStyle/>
          <a:p>
            <a:pPr algn="l"/>
            <a:r>
              <a:rPr lang="en-GB" sz="2800" b="1" dirty="0">
                <a:latin typeface="Arial Black" panose="020B0A04020102020204" pitchFamily="34" charset="0"/>
              </a:rPr>
              <a:t>Work Based Learning</a:t>
            </a:r>
            <a:endParaRPr lang="en-GB" sz="2800" dirty="0">
              <a:latin typeface="Arial Black" panose="020B0A04020102020204" pitchFamily="34" charset="0"/>
            </a:endParaRPr>
          </a:p>
        </p:txBody>
      </p:sp>
      <p:sp>
        <p:nvSpPr>
          <p:cNvPr id="3" name="Content Placeholder 2"/>
          <p:cNvSpPr>
            <a:spLocks noGrp="1"/>
          </p:cNvSpPr>
          <p:nvPr>
            <p:ph idx="1"/>
          </p:nvPr>
        </p:nvSpPr>
        <p:spPr>
          <a:xfrm>
            <a:off x="2470245" y="1340768"/>
            <a:ext cx="6673755" cy="5184576"/>
          </a:xfrm>
        </p:spPr>
        <p:txBody>
          <a:bodyPr>
            <a:normAutofit/>
          </a:bodyPr>
          <a:lstStyle/>
          <a:p>
            <a:pPr>
              <a:buNone/>
            </a:pPr>
            <a:r>
              <a:rPr lang="en-GB" sz="2400" b="1" dirty="0">
                <a:solidFill>
                  <a:schemeClr val="tx1">
                    <a:lumMod val="65000"/>
                    <a:lumOff val="35000"/>
                  </a:schemeClr>
                </a:solidFill>
              </a:rPr>
              <a:t>   </a:t>
            </a:r>
          </a:p>
          <a:p>
            <a:pPr>
              <a:buNone/>
            </a:pPr>
            <a:r>
              <a:rPr lang="en-GB" sz="2400" b="1" dirty="0">
                <a:solidFill>
                  <a:schemeClr val="tx1">
                    <a:lumMod val="65000"/>
                    <a:lumOff val="35000"/>
                  </a:schemeClr>
                </a:solidFill>
              </a:rPr>
              <a:t> </a:t>
            </a:r>
            <a:r>
              <a:rPr lang="en-GB" sz="2200" b="1" dirty="0">
                <a:solidFill>
                  <a:schemeClr val="tx1">
                    <a:lumMod val="65000"/>
                    <a:lumOff val="35000"/>
                  </a:schemeClr>
                </a:solidFill>
              </a:rPr>
              <a:t>“.... our findings show that apprenticeships continue to suffer from an image problem compared to Higher Education”.</a:t>
            </a:r>
          </a:p>
          <a:p>
            <a:pPr>
              <a:buNone/>
            </a:pPr>
            <a:endParaRPr lang="en-GB" sz="2200" dirty="0">
              <a:solidFill>
                <a:schemeClr val="tx1">
                  <a:lumMod val="65000"/>
                  <a:lumOff val="35000"/>
                </a:schemeClr>
              </a:solidFill>
            </a:endParaRPr>
          </a:p>
          <a:p>
            <a:pPr>
              <a:buNone/>
            </a:pPr>
            <a:r>
              <a:rPr lang="en-GB" sz="2200" b="1" dirty="0">
                <a:solidFill>
                  <a:schemeClr val="accent5">
                    <a:lumMod val="75000"/>
                  </a:schemeClr>
                </a:solidFill>
              </a:rPr>
              <a:t>Parental preferences:</a:t>
            </a:r>
          </a:p>
          <a:p>
            <a:pPr>
              <a:buNone/>
            </a:pPr>
            <a:r>
              <a:rPr lang="en-GB" sz="2200" dirty="0">
                <a:solidFill>
                  <a:schemeClr val="tx1">
                    <a:lumMod val="65000"/>
                    <a:lumOff val="35000"/>
                  </a:schemeClr>
                </a:solidFill>
              </a:rPr>
              <a:t>-    higher education 51% , UK  </a:t>
            </a:r>
            <a:r>
              <a:rPr lang="en-GB" sz="2200" dirty="0">
                <a:solidFill>
                  <a:schemeClr val="accent5">
                    <a:lumMod val="75000"/>
                  </a:schemeClr>
                </a:solidFill>
              </a:rPr>
              <a:t>(56%, Scotland)</a:t>
            </a:r>
          </a:p>
          <a:p>
            <a:pPr>
              <a:buFontTx/>
              <a:buChar char="-"/>
            </a:pPr>
            <a:r>
              <a:rPr lang="en-GB" sz="2200" dirty="0">
                <a:solidFill>
                  <a:schemeClr val="tx1">
                    <a:lumMod val="65000"/>
                    <a:lumOff val="35000"/>
                  </a:schemeClr>
                </a:solidFill>
              </a:rPr>
              <a:t>apprenticeship 20%, UK       </a:t>
            </a:r>
            <a:r>
              <a:rPr lang="en-GB" sz="2200" dirty="0">
                <a:solidFill>
                  <a:schemeClr val="accent5">
                    <a:lumMod val="75000"/>
                  </a:schemeClr>
                </a:solidFill>
              </a:rPr>
              <a:t>(19%, Scotland)</a:t>
            </a:r>
            <a:endParaRPr lang="en-GB" sz="2200" dirty="0">
              <a:solidFill>
                <a:schemeClr val="tx1">
                  <a:lumMod val="65000"/>
                  <a:lumOff val="35000"/>
                </a:schemeClr>
              </a:solidFill>
            </a:endParaRPr>
          </a:p>
          <a:p>
            <a:pPr>
              <a:buNone/>
            </a:pPr>
            <a:r>
              <a:rPr lang="en-GB" sz="2200" b="1" dirty="0">
                <a:solidFill>
                  <a:schemeClr val="accent5">
                    <a:lumMod val="75000"/>
                  </a:schemeClr>
                </a:solidFill>
              </a:rPr>
              <a:t>Young people’s preferences</a:t>
            </a:r>
          </a:p>
          <a:p>
            <a:pPr>
              <a:buNone/>
            </a:pPr>
            <a:r>
              <a:rPr lang="en-GB" sz="2200" dirty="0">
                <a:solidFill>
                  <a:schemeClr val="tx1">
                    <a:lumMod val="65000"/>
                    <a:lumOff val="35000"/>
                  </a:schemeClr>
                </a:solidFill>
              </a:rPr>
              <a:t>“Only 7% of people aged 18-24 considered</a:t>
            </a:r>
          </a:p>
          <a:p>
            <a:pPr>
              <a:buNone/>
            </a:pPr>
            <a:r>
              <a:rPr lang="en-GB" sz="2200" dirty="0">
                <a:solidFill>
                  <a:schemeClr val="tx1">
                    <a:lumMod val="65000"/>
                    <a:lumOff val="35000"/>
                  </a:schemeClr>
                </a:solidFill>
              </a:rPr>
              <a:t>apprenticeships as the best way forward”.</a:t>
            </a:r>
          </a:p>
          <a:p>
            <a:pPr>
              <a:buNone/>
            </a:pPr>
            <a:endParaRPr lang="en-GB" sz="2400" dirty="0"/>
          </a:p>
          <a:p>
            <a:pPr>
              <a:buNone/>
            </a:pPr>
            <a:endParaRPr lang="en-GB" sz="2400" dirty="0"/>
          </a:p>
        </p:txBody>
      </p:sp>
      <p:pic>
        <p:nvPicPr>
          <p:cNvPr id="1026" name="Picture 2"/>
          <p:cNvPicPr>
            <a:picLocks noChangeAspect="1" noChangeArrowheads="1"/>
          </p:cNvPicPr>
          <p:nvPr/>
        </p:nvPicPr>
        <p:blipFill>
          <a:blip r:embed="rId5" cstate="print"/>
          <a:srcRect/>
          <a:stretch>
            <a:fillRect/>
          </a:stretch>
        </p:blipFill>
        <p:spPr bwMode="auto">
          <a:xfrm>
            <a:off x="267512" y="1506032"/>
            <a:ext cx="2086171" cy="2658938"/>
          </a:xfrm>
          <a:prstGeom prst="rect">
            <a:avLst/>
          </a:prstGeom>
          <a:noFill/>
          <a:ln w="9525">
            <a:noFill/>
            <a:miter lim="800000"/>
            <a:headEnd/>
            <a:tailEnd/>
          </a:ln>
        </p:spPr>
      </p:pic>
      <p:sp>
        <p:nvSpPr>
          <p:cNvPr id="7" name="TextBox 6"/>
          <p:cNvSpPr txBox="1"/>
          <p:nvPr/>
        </p:nvSpPr>
        <p:spPr>
          <a:xfrm>
            <a:off x="467544" y="5837202"/>
            <a:ext cx="9144000" cy="646331"/>
          </a:xfrm>
          <a:prstGeom prst="rect">
            <a:avLst/>
          </a:prstGeom>
          <a:noFill/>
        </p:spPr>
        <p:txBody>
          <a:bodyPr wrap="square" rtlCol="0">
            <a:spAutoFit/>
          </a:bodyPr>
          <a:lstStyle/>
          <a:p>
            <a:endParaRPr lang="en-GB" sz="1800" b="1" dirty="0">
              <a:solidFill>
                <a:schemeClr val="tx1">
                  <a:lumMod val="65000"/>
                  <a:lumOff val="35000"/>
                </a:schemeClr>
              </a:solidFill>
            </a:endParaRPr>
          </a:p>
          <a:p>
            <a:r>
              <a:rPr lang="en-GB" sz="1800" b="1" dirty="0">
                <a:solidFill>
                  <a:schemeClr val="tx1">
                    <a:lumMod val="65000"/>
                    <a:lumOff val="35000"/>
                  </a:schemeClr>
                </a:solidFill>
              </a:rPr>
              <a:t>“It’s not about what kids do at 16, 17 and 18, it’s what they do at 6, 7 and  8”</a:t>
            </a:r>
          </a:p>
        </p:txBody>
      </p:sp>
      <p:pic>
        <p:nvPicPr>
          <p:cNvPr id="6" name="Picture 5" descr="ES_alllogos_colour-01.png"/>
          <p:cNvPicPr>
            <a:picLocks noChangeAspect="1"/>
          </p:cNvPicPr>
          <p:nvPr/>
        </p:nvPicPr>
        <p:blipFill rotWithShape="1">
          <a:blip r:embed="rId6" cstate="print">
            <a:extLst>
              <a:ext uri="{28A0092B-C50C-407E-A947-70E740481C1C}">
                <a14:useLocalDpi xmlns:a14="http://schemas.microsoft.com/office/drawing/2010/main" val="0"/>
              </a:ext>
            </a:extLst>
          </a:blip>
          <a:srcRect l="10041" t="16807" r="10529" b="28484"/>
          <a:stretch/>
        </p:blipFill>
        <p:spPr>
          <a:xfrm>
            <a:off x="267512" y="4405229"/>
            <a:ext cx="1317945" cy="739977"/>
          </a:xfrm>
          <a:prstGeom prst="rect">
            <a:avLst/>
          </a:prstGeom>
        </p:spPr>
      </p:pic>
      <p:cxnSp>
        <p:nvCxnSpPr>
          <p:cNvPr id="8" name="Straight Connector 7"/>
          <p:cNvCxnSpPr/>
          <p:nvPr/>
        </p:nvCxnSpPr>
        <p:spPr>
          <a:xfrm flipH="1">
            <a:off x="412595" y="1496253"/>
            <a:ext cx="8405310"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Audio 11">
            <a:hlinkClick r:id="" action="ppaction://media"/>
            <a:extLst>
              <a:ext uri="{FF2B5EF4-FFF2-40B4-BE49-F238E27FC236}">
                <a16:creationId xmlns:a16="http://schemas.microsoft.com/office/drawing/2014/main" id="{64CD1FF6-A983-4F4C-8ADE-47187853F0F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840936238"/>
      </p:ext>
    </p:extLst>
  </p:cSld>
  <p:clrMapOvr>
    <a:masterClrMapping/>
  </p:clrMapOvr>
  <mc:AlternateContent xmlns:mc="http://schemas.openxmlformats.org/markup-compatibility/2006" xmlns:p14="http://schemas.microsoft.com/office/powerpoint/2010/main">
    <mc:Choice Requires="p14">
      <p:transition spd="slow" p14:dur="2000" advTm="56637"/>
    </mc:Choice>
    <mc:Fallback xmlns="">
      <p:transition spd="slow" advTm="56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7"/>
          <p:cNvSpPr txBox="1">
            <a:spLocks/>
          </p:cNvSpPr>
          <p:nvPr/>
        </p:nvSpPr>
        <p:spPr>
          <a:xfrm>
            <a:off x="163773" y="1368192"/>
            <a:ext cx="8830102" cy="965576"/>
          </a:xfrm>
          <a:prstGeom prst="rect">
            <a:avLst/>
          </a:prstGeom>
        </p:spPr>
        <p:txBody>
          <a:bodyPr vert="horz" lIns="122191" tIns="61096" rIns="122191" bIns="61096" rtlCol="0">
            <a:normAutofit/>
          </a:bodyPr>
          <a:lstStyle>
            <a:lvl1pPr marL="422980" indent="-422980" algn="l" defTabSz="563973" rtl="0" eaLnBrk="1" latinLnBrk="0" hangingPunct="1">
              <a:spcBef>
                <a:spcPct val="20000"/>
              </a:spcBef>
              <a:buFont typeface="Arial"/>
              <a:buChar char="•"/>
              <a:defRPr sz="3969" kern="1200">
                <a:solidFill>
                  <a:schemeClr val="tx1"/>
                </a:solidFill>
                <a:latin typeface="+mn-lt"/>
                <a:ea typeface="+mn-ea"/>
                <a:cs typeface="+mn-cs"/>
              </a:defRPr>
            </a:lvl1pPr>
            <a:lvl2pPr marL="916457" indent="-352484" algn="l" defTabSz="563973" rtl="0" eaLnBrk="1" latinLnBrk="0" hangingPunct="1">
              <a:spcBef>
                <a:spcPct val="20000"/>
              </a:spcBef>
              <a:buFont typeface="Arial"/>
              <a:buChar char="–"/>
              <a:defRPr sz="3415" kern="1200">
                <a:solidFill>
                  <a:schemeClr val="tx1"/>
                </a:solidFill>
                <a:latin typeface="+mn-lt"/>
                <a:ea typeface="+mn-ea"/>
                <a:cs typeface="+mn-cs"/>
              </a:defRPr>
            </a:lvl2pPr>
            <a:lvl3pPr marL="1409935" indent="-281987" algn="l" defTabSz="563973" rtl="0" eaLnBrk="1" latinLnBrk="0" hangingPunct="1">
              <a:spcBef>
                <a:spcPct val="20000"/>
              </a:spcBef>
              <a:buFont typeface="Arial"/>
              <a:buChar char="•"/>
              <a:defRPr sz="2954" kern="1200">
                <a:solidFill>
                  <a:schemeClr val="tx1"/>
                </a:solidFill>
                <a:latin typeface="+mn-lt"/>
                <a:ea typeface="+mn-ea"/>
                <a:cs typeface="+mn-cs"/>
              </a:defRPr>
            </a:lvl3pPr>
            <a:lvl4pPr marL="1973908" indent="-281987" algn="l" defTabSz="563973" rtl="0" eaLnBrk="1" latinLnBrk="0" hangingPunct="1">
              <a:spcBef>
                <a:spcPct val="20000"/>
              </a:spcBef>
              <a:buFont typeface="Arial"/>
              <a:buChar char="–"/>
              <a:defRPr sz="2492" kern="1200">
                <a:solidFill>
                  <a:schemeClr val="tx1"/>
                </a:solidFill>
                <a:latin typeface="+mn-lt"/>
                <a:ea typeface="+mn-ea"/>
                <a:cs typeface="+mn-cs"/>
              </a:defRPr>
            </a:lvl4pPr>
            <a:lvl5pPr marL="2537883" indent="-281987" algn="l" defTabSz="563973" rtl="0" eaLnBrk="1" latinLnBrk="0" hangingPunct="1">
              <a:spcBef>
                <a:spcPct val="20000"/>
              </a:spcBef>
              <a:buFont typeface="Arial"/>
              <a:buChar char="»"/>
              <a:defRPr sz="2492" kern="1200">
                <a:solidFill>
                  <a:schemeClr val="tx1"/>
                </a:solidFill>
                <a:latin typeface="+mn-lt"/>
                <a:ea typeface="+mn-ea"/>
                <a:cs typeface="+mn-cs"/>
              </a:defRPr>
            </a:lvl5pPr>
            <a:lvl6pPr marL="3101856" indent="-281987" algn="l" defTabSz="563973" rtl="0" eaLnBrk="1" latinLnBrk="0" hangingPunct="1">
              <a:spcBef>
                <a:spcPct val="20000"/>
              </a:spcBef>
              <a:buFont typeface="Arial"/>
              <a:buChar char="•"/>
              <a:defRPr sz="2492" kern="1200">
                <a:solidFill>
                  <a:schemeClr val="tx1"/>
                </a:solidFill>
                <a:latin typeface="+mn-lt"/>
                <a:ea typeface="+mn-ea"/>
                <a:cs typeface="+mn-cs"/>
              </a:defRPr>
            </a:lvl6pPr>
            <a:lvl7pPr marL="3665829" indent="-281987" algn="l" defTabSz="563973" rtl="0" eaLnBrk="1" latinLnBrk="0" hangingPunct="1">
              <a:spcBef>
                <a:spcPct val="20000"/>
              </a:spcBef>
              <a:buFont typeface="Arial"/>
              <a:buChar char="•"/>
              <a:defRPr sz="2492" kern="1200">
                <a:solidFill>
                  <a:schemeClr val="tx1"/>
                </a:solidFill>
                <a:latin typeface="+mn-lt"/>
                <a:ea typeface="+mn-ea"/>
                <a:cs typeface="+mn-cs"/>
              </a:defRPr>
            </a:lvl7pPr>
            <a:lvl8pPr marL="4229804" indent="-281987" algn="l" defTabSz="563973" rtl="0" eaLnBrk="1" latinLnBrk="0" hangingPunct="1">
              <a:spcBef>
                <a:spcPct val="20000"/>
              </a:spcBef>
              <a:buFont typeface="Arial"/>
              <a:buChar char="•"/>
              <a:defRPr sz="2492" kern="1200">
                <a:solidFill>
                  <a:schemeClr val="tx1"/>
                </a:solidFill>
                <a:latin typeface="+mn-lt"/>
                <a:ea typeface="+mn-ea"/>
                <a:cs typeface="+mn-cs"/>
              </a:defRPr>
            </a:lvl8pPr>
            <a:lvl9pPr marL="4793777" indent="-281987" algn="l" defTabSz="563973" rtl="0" eaLnBrk="1" latinLnBrk="0" hangingPunct="1">
              <a:spcBef>
                <a:spcPct val="20000"/>
              </a:spcBef>
              <a:buFont typeface="Arial"/>
              <a:buChar char="•"/>
              <a:defRPr sz="2492" kern="1200">
                <a:solidFill>
                  <a:schemeClr val="tx1"/>
                </a:solidFill>
                <a:latin typeface="+mn-lt"/>
                <a:ea typeface="+mn-ea"/>
                <a:cs typeface="+mn-cs"/>
              </a:defRPr>
            </a:lvl9pPr>
          </a:lstStyle>
          <a:p>
            <a:pPr marL="0" indent="0">
              <a:buNone/>
            </a:pPr>
            <a:r>
              <a:rPr lang="en-GB" sz="1800" b="1" dirty="0">
                <a:solidFill>
                  <a:schemeClr val="accent3">
                    <a:lumMod val="75000"/>
                  </a:schemeClr>
                </a:solidFill>
                <a:ea typeface="Calibri"/>
                <a:cs typeface="Times New Roman"/>
              </a:rPr>
              <a:t>Scotland aims to be one of the top five performing countries in the EU for youth unemployment by reducing the youth unemployment rate to match the fifth best country in the EU by 2021</a:t>
            </a:r>
          </a:p>
        </p:txBody>
      </p:sp>
      <p:sp>
        <p:nvSpPr>
          <p:cNvPr id="7" name="Content Placeholder 7"/>
          <p:cNvSpPr txBox="1">
            <a:spLocks/>
          </p:cNvSpPr>
          <p:nvPr/>
        </p:nvSpPr>
        <p:spPr>
          <a:xfrm>
            <a:off x="420415" y="864486"/>
            <a:ext cx="5023944" cy="638490"/>
          </a:xfrm>
          <a:prstGeom prst="rect">
            <a:avLst/>
          </a:prstGeom>
        </p:spPr>
        <p:txBody>
          <a:bodyPr>
            <a:noAutofit/>
          </a:bodyPr>
          <a:lstStyle>
            <a:lvl1pPr marL="422980" indent="-422980" algn="l" defTabSz="563973" rtl="0" eaLnBrk="1" latinLnBrk="0" hangingPunct="1">
              <a:spcBef>
                <a:spcPct val="20000"/>
              </a:spcBef>
              <a:buFont typeface="Arial"/>
              <a:buChar char="•"/>
              <a:defRPr sz="3969" kern="1200">
                <a:solidFill>
                  <a:schemeClr val="tx1"/>
                </a:solidFill>
                <a:latin typeface="+mn-lt"/>
                <a:ea typeface="+mn-ea"/>
                <a:cs typeface="+mn-cs"/>
              </a:defRPr>
            </a:lvl1pPr>
            <a:lvl2pPr marL="916457" indent="-352484" algn="l" defTabSz="563973" rtl="0" eaLnBrk="1" latinLnBrk="0" hangingPunct="1">
              <a:spcBef>
                <a:spcPct val="20000"/>
              </a:spcBef>
              <a:buFont typeface="Arial"/>
              <a:buChar char="–"/>
              <a:defRPr sz="3415" kern="1200">
                <a:solidFill>
                  <a:schemeClr val="tx1"/>
                </a:solidFill>
                <a:latin typeface="+mn-lt"/>
                <a:ea typeface="+mn-ea"/>
                <a:cs typeface="+mn-cs"/>
              </a:defRPr>
            </a:lvl2pPr>
            <a:lvl3pPr marL="1409935" indent="-281987" algn="l" defTabSz="563973" rtl="0" eaLnBrk="1" latinLnBrk="0" hangingPunct="1">
              <a:spcBef>
                <a:spcPct val="20000"/>
              </a:spcBef>
              <a:buFont typeface="Arial"/>
              <a:buChar char="•"/>
              <a:defRPr sz="2954" kern="1200">
                <a:solidFill>
                  <a:schemeClr val="tx1"/>
                </a:solidFill>
                <a:latin typeface="+mn-lt"/>
                <a:ea typeface="+mn-ea"/>
                <a:cs typeface="+mn-cs"/>
              </a:defRPr>
            </a:lvl3pPr>
            <a:lvl4pPr marL="1973908" indent="-281987" algn="l" defTabSz="563973" rtl="0" eaLnBrk="1" latinLnBrk="0" hangingPunct="1">
              <a:spcBef>
                <a:spcPct val="20000"/>
              </a:spcBef>
              <a:buFont typeface="Arial"/>
              <a:buChar char="–"/>
              <a:defRPr sz="2492" kern="1200">
                <a:solidFill>
                  <a:schemeClr val="tx1"/>
                </a:solidFill>
                <a:latin typeface="+mn-lt"/>
                <a:ea typeface="+mn-ea"/>
                <a:cs typeface="+mn-cs"/>
              </a:defRPr>
            </a:lvl4pPr>
            <a:lvl5pPr marL="2537883" indent="-281987" algn="l" defTabSz="563973" rtl="0" eaLnBrk="1" latinLnBrk="0" hangingPunct="1">
              <a:spcBef>
                <a:spcPct val="20000"/>
              </a:spcBef>
              <a:buFont typeface="Arial"/>
              <a:buChar char="»"/>
              <a:defRPr sz="2492" kern="1200">
                <a:solidFill>
                  <a:schemeClr val="tx1"/>
                </a:solidFill>
                <a:latin typeface="+mn-lt"/>
                <a:ea typeface="+mn-ea"/>
                <a:cs typeface="+mn-cs"/>
              </a:defRPr>
            </a:lvl5pPr>
            <a:lvl6pPr marL="3101856" indent="-281987" algn="l" defTabSz="563973" rtl="0" eaLnBrk="1" latinLnBrk="0" hangingPunct="1">
              <a:spcBef>
                <a:spcPct val="20000"/>
              </a:spcBef>
              <a:buFont typeface="Arial"/>
              <a:buChar char="•"/>
              <a:defRPr sz="2492" kern="1200">
                <a:solidFill>
                  <a:schemeClr val="tx1"/>
                </a:solidFill>
                <a:latin typeface="+mn-lt"/>
                <a:ea typeface="+mn-ea"/>
                <a:cs typeface="+mn-cs"/>
              </a:defRPr>
            </a:lvl6pPr>
            <a:lvl7pPr marL="3665829" indent="-281987" algn="l" defTabSz="563973" rtl="0" eaLnBrk="1" latinLnBrk="0" hangingPunct="1">
              <a:spcBef>
                <a:spcPct val="20000"/>
              </a:spcBef>
              <a:buFont typeface="Arial"/>
              <a:buChar char="•"/>
              <a:defRPr sz="2492" kern="1200">
                <a:solidFill>
                  <a:schemeClr val="tx1"/>
                </a:solidFill>
                <a:latin typeface="+mn-lt"/>
                <a:ea typeface="+mn-ea"/>
                <a:cs typeface="+mn-cs"/>
              </a:defRPr>
            </a:lvl7pPr>
            <a:lvl8pPr marL="4229804" indent="-281987" algn="l" defTabSz="563973" rtl="0" eaLnBrk="1" latinLnBrk="0" hangingPunct="1">
              <a:spcBef>
                <a:spcPct val="20000"/>
              </a:spcBef>
              <a:buFont typeface="Arial"/>
              <a:buChar char="•"/>
              <a:defRPr sz="2492" kern="1200">
                <a:solidFill>
                  <a:schemeClr val="tx1"/>
                </a:solidFill>
                <a:latin typeface="+mn-lt"/>
                <a:ea typeface="+mn-ea"/>
                <a:cs typeface="+mn-cs"/>
              </a:defRPr>
            </a:lvl8pPr>
            <a:lvl9pPr marL="4793777" indent="-281987" algn="l" defTabSz="563973" rtl="0" eaLnBrk="1" latinLnBrk="0" hangingPunct="1">
              <a:spcBef>
                <a:spcPct val="20000"/>
              </a:spcBef>
              <a:buFont typeface="Arial"/>
              <a:buChar char="•"/>
              <a:defRPr sz="2492" kern="1200">
                <a:solidFill>
                  <a:schemeClr val="tx1"/>
                </a:solidFill>
                <a:latin typeface="+mn-lt"/>
                <a:ea typeface="+mn-ea"/>
                <a:cs typeface="+mn-cs"/>
              </a:defRPr>
            </a:lvl9pPr>
          </a:lstStyle>
          <a:p>
            <a:pPr marL="0" indent="0">
              <a:buFont typeface="Arial"/>
              <a:buNone/>
            </a:pPr>
            <a:r>
              <a:rPr lang="en-GB" sz="2800" dirty="0">
                <a:latin typeface="Arial Black" panose="020B0A04020102020204" pitchFamily="34" charset="0"/>
                <a:cs typeface="Arial" panose="020B0604020202020204" pitchFamily="34" charset="0"/>
              </a:rPr>
              <a:t>Looking to the future</a:t>
            </a:r>
            <a:endParaRPr lang="en-GB" sz="2800" dirty="0">
              <a:latin typeface="Arial" panose="020B0604020202020204" pitchFamily="34" charset="0"/>
              <a:cs typeface="Arial" panose="020B0604020202020204" pitchFamily="34" charset="0"/>
            </a:endParaRPr>
          </a:p>
        </p:txBody>
      </p:sp>
      <p:sp>
        <p:nvSpPr>
          <p:cNvPr id="2" name="Rectangle 1"/>
          <p:cNvSpPr/>
          <p:nvPr/>
        </p:nvSpPr>
        <p:spPr>
          <a:xfrm>
            <a:off x="5370394" y="2837474"/>
            <a:ext cx="3773606" cy="3384003"/>
          </a:xfrm>
          <a:prstGeom prst="rect">
            <a:avLst/>
          </a:prstGeom>
        </p:spPr>
        <p:txBody>
          <a:bodyPr wrap="square">
            <a:spAutoFit/>
          </a:bodyPr>
          <a:lstStyle/>
          <a:p>
            <a:pPr>
              <a:lnSpc>
                <a:spcPct val="115000"/>
              </a:lnSpc>
              <a:spcAft>
                <a:spcPts val="0"/>
              </a:spcAft>
            </a:pPr>
            <a:r>
              <a:rPr lang="en-GB" sz="3600" b="1" dirty="0">
                <a:solidFill>
                  <a:schemeClr val="accent5">
                    <a:lumMod val="75000"/>
                  </a:schemeClr>
                </a:solidFill>
                <a:ea typeface="Calibri"/>
                <a:cs typeface="Times New Roman"/>
              </a:rPr>
              <a:t>2019</a:t>
            </a:r>
          </a:p>
          <a:p>
            <a:pPr>
              <a:lnSpc>
                <a:spcPct val="115000"/>
              </a:lnSpc>
              <a:spcAft>
                <a:spcPts val="0"/>
              </a:spcAft>
            </a:pPr>
            <a:r>
              <a:rPr lang="en-GB" sz="5400" b="1" dirty="0">
                <a:solidFill>
                  <a:srgbClr val="33CC33"/>
                </a:solidFill>
                <a:ea typeface="Calibri"/>
                <a:cs typeface="Times New Roman"/>
              </a:rPr>
              <a:t>9.1% </a:t>
            </a:r>
          </a:p>
          <a:p>
            <a:pPr>
              <a:lnSpc>
                <a:spcPct val="115000"/>
              </a:lnSpc>
              <a:spcAft>
                <a:spcPts val="0"/>
              </a:spcAft>
            </a:pPr>
            <a:endParaRPr lang="en-GB" b="1" dirty="0">
              <a:solidFill>
                <a:schemeClr val="accent5">
                  <a:lumMod val="75000"/>
                </a:schemeClr>
              </a:solidFill>
              <a:ea typeface="Calibri"/>
              <a:cs typeface="Times New Roman"/>
            </a:endParaRPr>
          </a:p>
          <a:p>
            <a:pPr>
              <a:lnSpc>
                <a:spcPct val="115000"/>
              </a:lnSpc>
              <a:spcAft>
                <a:spcPts val="0"/>
              </a:spcAft>
            </a:pPr>
            <a:r>
              <a:rPr lang="en-GB" b="1" dirty="0">
                <a:solidFill>
                  <a:schemeClr val="accent5">
                    <a:lumMod val="75000"/>
                  </a:schemeClr>
                </a:solidFill>
                <a:ea typeface="Calibri"/>
                <a:cs typeface="Times New Roman"/>
              </a:rPr>
              <a:t>The rate of the fifth</a:t>
            </a:r>
            <a:r>
              <a:rPr lang="en-GB" dirty="0">
                <a:solidFill>
                  <a:schemeClr val="accent5">
                    <a:lumMod val="75000"/>
                  </a:schemeClr>
                </a:solidFill>
                <a:ea typeface="Calibri"/>
                <a:cs typeface="Times New Roman"/>
              </a:rPr>
              <a:t> </a:t>
            </a:r>
            <a:r>
              <a:rPr lang="en-GB" b="1" dirty="0">
                <a:solidFill>
                  <a:schemeClr val="accent5">
                    <a:lumMod val="75000"/>
                  </a:schemeClr>
                </a:solidFill>
                <a:ea typeface="Calibri"/>
                <a:cs typeface="Times New Roman"/>
              </a:rPr>
              <a:t>best country in the</a:t>
            </a:r>
            <a:r>
              <a:rPr lang="en-GB" dirty="0">
                <a:solidFill>
                  <a:schemeClr val="accent5">
                    <a:lumMod val="75000"/>
                  </a:schemeClr>
                </a:solidFill>
                <a:ea typeface="Calibri"/>
                <a:cs typeface="Times New Roman"/>
              </a:rPr>
              <a:t> </a:t>
            </a:r>
            <a:r>
              <a:rPr lang="en-GB" b="1" dirty="0">
                <a:solidFill>
                  <a:schemeClr val="accent5">
                    <a:lumMod val="75000"/>
                  </a:schemeClr>
                </a:solidFill>
                <a:ea typeface="Calibri"/>
                <a:cs typeface="Times New Roman"/>
              </a:rPr>
              <a:t>EU was about 5%</a:t>
            </a:r>
            <a:endParaRPr lang="en-GB" dirty="0">
              <a:solidFill>
                <a:schemeClr val="accent5">
                  <a:lumMod val="75000"/>
                </a:schemeClr>
              </a:solidFill>
              <a:ea typeface="Calibri"/>
              <a:cs typeface="Times New Roman"/>
            </a:endParaRPr>
          </a:p>
        </p:txBody>
      </p:sp>
      <p:sp>
        <p:nvSpPr>
          <p:cNvPr id="6" name="TextBox 5"/>
          <p:cNvSpPr txBox="1"/>
          <p:nvPr/>
        </p:nvSpPr>
        <p:spPr>
          <a:xfrm>
            <a:off x="420415" y="2333768"/>
            <a:ext cx="2232248" cy="3236271"/>
          </a:xfrm>
          <a:prstGeom prst="rect">
            <a:avLst/>
          </a:prstGeom>
          <a:noFill/>
        </p:spPr>
        <p:txBody>
          <a:bodyPr wrap="square" rtlCol="0">
            <a:spAutoFit/>
          </a:bodyPr>
          <a:lstStyle/>
          <a:p>
            <a:pPr>
              <a:lnSpc>
                <a:spcPct val="115000"/>
              </a:lnSpc>
              <a:spcAft>
                <a:spcPts val="0"/>
              </a:spcAft>
            </a:pPr>
            <a:r>
              <a:rPr lang="en-GB" sz="2800" b="1" dirty="0">
                <a:solidFill>
                  <a:schemeClr val="tx1">
                    <a:lumMod val="65000"/>
                    <a:lumOff val="35000"/>
                  </a:schemeClr>
                </a:solidFill>
                <a:ea typeface="Calibri"/>
                <a:cs typeface="Times New Roman"/>
              </a:rPr>
              <a:t>2014</a:t>
            </a:r>
          </a:p>
          <a:p>
            <a:pPr>
              <a:lnSpc>
                <a:spcPct val="115000"/>
              </a:lnSpc>
              <a:spcAft>
                <a:spcPts val="0"/>
              </a:spcAft>
            </a:pPr>
            <a:r>
              <a:rPr lang="en-GB" sz="4400" b="1" dirty="0">
                <a:solidFill>
                  <a:srgbClr val="FF0000"/>
                </a:solidFill>
                <a:ea typeface="Calibri"/>
                <a:cs typeface="Times New Roman"/>
              </a:rPr>
              <a:t>19.0% </a:t>
            </a:r>
          </a:p>
          <a:p>
            <a:pPr>
              <a:lnSpc>
                <a:spcPct val="115000"/>
              </a:lnSpc>
              <a:spcAft>
                <a:spcPts val="0"/>
              </a:spcAft>
            </a:pPr>
            <a:endParaRPr lang="en-GB" dirty="0">
              <a:solidFill>
                <a:schemeClr val="tx1">
                  <a:lumMod val="65000"/>
                  <a:lumOff val="35000"/>
                </a:schemeClr>
              </a:solidFill>
              <a:ea typeface="Calibri"/>
              <a:cs typeface="Times New Roman"/>
            </a:endParaRPr>
          </a:p>
          <a:p>
            <a:pPr>
              <a:lnSpc>
                <a:spcPct val="115000"/>
              </a:lnSpc>
              <a:spcAft>
                <a:spcPts val="0"/>
              </a:spcAft>
            </a:pPr>
            <a:endParaRPr lang="en-GB" dirty="0">
              <a:solidFill>
                <a:schemeClr val="tx1">
                  <a:lumMod val="65000"/>
                  <a:lumOff val="35000"/>
                </a:schemeClr>
              </a:solidFill>
              <a:ea typeface="Calibri"/>
              <a:cs typeface="Times New Roman"/>
            </a:endParaRPr>
          </a:p>
          <a:p>
            <a:pPr>
              <a:lnSpc>
                <a:spcPct val="115000"/>
              </a:lnSpc>
              <a:spcAft>
                <a:spcPts val="0"/>
              </a:spcAft>
            </a:pPr>
            <a:r>
              <a:rPr lang="en-GB" dirty="0">
                <a:solidFill>
                  <a:schemeClr val="tx1">
                    <a:lumMod val="65000"/>
                    <a:lumOff val="35000"/>
                  </a:schemeClr>
                </a:solidFill>
                <a:ea typeface="Calibri"/>
                <a:cs typeface="Times New Roman"/>
              </a:rPr>
              <a:t>The rate of the fifth best country in the EU was 14.7%</a:t>
            </a:r>
          </a:p>
          <a:p>
            <a:endParaRPr lang="en-GB" dirty="0"/>
          </a:p>
        </p:txBody>
      </p:sp>
      <p:cxnSp>
        <p:nvCxnSpPr>
          <p:cNvPr id="9" name="Straight Arrow Connector 8"/>
          <p:cNvCxnSpPr/>
          <p:nvPr/>
        </p:nvCxnSpPr>
        <p:spPr>
          <a:xfrm>
            <a:off x="2346058" y="3951903"/>
            <a:ext cx="3024336" cy="720080"/>
          </a:xfrm>
          <a:prstGeom prst="straightConnector1">
            <a:avLst/>
          </a:prstGeom>
          <a:ln w="25400">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10" name="Picture 9" descr="ES_alllogos_colour-01.png"/>
          <p:cNvPicPr>
            <a:picLocks noChangeAspect="1"/>
          </p:cNvPicPr>
          <p:nvPr/>
        </p:nvPicPr>
        <p:blipFill rotWithShape="1">
          <a:blip r:embed="rId4" cstate="print">
            <a:extLst>
              <a:ext uri="{28A0092B-C50C-407E-A947-70E740481C1C}">
                <a14:useLocalDpi xmlns:a14="http://schemas.microsoft.com/office/drawing/2010/main" val="0"/>
              </a:ext>
            </a:extLst>
          </a:blip>
          <a:srcRect l="10041" t="16807" r="10529" b="28484"/>
          <a:stretch/>
        </p:blipFill>
        <p:spPr>
          <a:xfrm>
            <a:off x="7547212" y="5800170"/>
            <a:ext cx="1154779" cy="648366"/>
          </a:xfrm>
          <a:prstGeom prst="rect">
            <a:avLst/>
          </a:prstGeom>
        </p:spPr>
      </p:pic>
      <p:cxnSp>
        <p:nvCxnSpPr>
          <p:cNvPr id="8" name="Straight Connector 7"/>
          <p:cNvCxnSpPr/>
          <p:nvPr/>
        </p:nvCxnSpPr>
        <p:spPr>
          <a:xfrm flipH="1">
            <a:off x="412595" y="1382751"/>
            <a:ext cx="8405310" cy="0"/>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1161" y="355279"/>
            <a:ext cx="2316744" cy="764348"/>
          </a:xfrm>
          <a:prstGeom prst="rect">
            <a:avLst/>
          </a:prstGeom>
        </p:spPr>
      </p:pic>
      <p:pic>
        <p:nvPicPr>
          <p:cNvPr id="21" name="Audio 20">
            <a:hlinkClick r:id="" action="ppaction://media"/>
            <a:extLst>
              <a:ext uri="{FF2B5EF4-FFF2-40B4-BE49-F238E27FC236}">
                <a16:creationId xmlns:a16="http://schemas.microsoft.com/office/drawing/2014/main" id="{B6ED696D-2AA6-4A59-9247-F4003C798E7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928610884"/>
      </p:ext>
    </p:extLst>
  </p:cSld>
  <p:clrMapOvr>
    <a:masterClrMapping/>
  </p:clrMapOvr>
  <mc:AlternateContent xmlns:mc="http://schemas.openxmlformats.org/markup-compatibility/2006" xmlns:p14="http://schemas.microsoft.com/office/powerpoint/2010/main">
    <mc:Choice Requires="p14">
      <p:transition spd="slow" p14:dur="2000" advTm="183725"/>
    </mc:Choice>
    <mc:Fallback xmlns="">
      <p:transition spd="slow" advTm="183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1161" y="355279"/>
            <a:ext cx="2316744" cy="764348"/>
          </a:xfrm>
          <a:prstGeom prst="rect">
            <a:avLst/>
          </a:prstGeom>
        </p:spPr>
      </p:pic>
      <p:cxnSp>
        <p:nvCxnSpPr>
          <p:cNvPr id="3" name="Straight Connector 2"/>
          <p:cNvCxnSpPr/>
          <p:nvPr/>
        </p:nvCxnSpPr>
        <p:spPr>
          <a:xfrm flipH="1">
            <a:off x="412595" y="1382751"/>
            <a:ext cx="84053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12595" y="6508595"/>
            <a:ext cx="8405310"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12595" y="1645876"/>
            <a:ext cx="8405310" cy="4401205"/>
          </a:xfrm>
          <a:prstGeom prst="rect">
            <a:avLst/>
          </a:prstGeom>
          <a:noFill/>
        </p:spPr>
        <p:txBody>
          <a:bodyPr wrap="square" rtlCol="0">
            <a:spAutoFit/>
          </a:bodyPr>
          <a:lstStyle/>
          <a:p>
            <a:pPr marL="571500" indent="-571500">
              <a:buFont typeface="Arial" panose="020B0604020202020204" pitchFamily="34" charset="0"/>
              <a:buChar char="•"/>
            </a:pPr>
            <a:r>
              <a:rPr lang="en-GB" dirty="0"/>
              <a:t>friends </a:t>
            </a:r>
          </a:p>
          <a:p>
            <a:pPr marL="571500" indent="-571500">
              <a:buFont typeface="Arial" panose="020B0604020202020204" pitchFamily="34" charset="0"/>
              <a:buChar char="•"/>
            </a:pPr>
            <a:r>
              <a:rPr lang="en-GB" dirty="0"/>
              <a:t>media, including social media</a:t>
            </a:r>
          </a:p>
          <a:p>
            <a:pPr marL="571500" indent="-571500">
              <a:buFont typeface="Arial" panose="020B0604020202020204" pitchFamily="34" charset="0"/>
              <a:buChar char="•"/>
            </a:pPr>
            <a:r>
              <a:rPr lang="en-GB" dirty="0"/>
              <a:t>teachers</a:t>
            </a:r>
          </a:p>
          <a:p>
            <a:pPr marL="571500" indent="-571500">
              <a:buFont typeface="Arial" panose="020B0604020202020204" pitchFamily="34" charset="0"/>
              <a:buChar char="•"/>
            </a:pPr>
            <a:r>
              <a:rPr lang="en-GB" dirty="0"/>
              <a:t>parents and carers</a:t>
            </a:r>
          </a:p>
          <a:p>
            <a:pPr marL="571500" indent="-571500">
              <a:buFont typeface="Arial" panose="020B0604020202020204" pitchFamily="34" charset="0"/>
              <a:buChar char="•"/>
            </a:pPr>
            <a:r>
              <a:rPr lang="en-GB" dirty="0"/>
              <a:t>extended family</a:t>
            </a:r>
          </a:p>
          <a:p>
            <a:pPr marL="571500" indent="-571500">
              <a:buFont typeface="Arial" panose="020B0604020202020204" pitchFamily="34" charset="0"/>
              <a:buChar char="•"/>
            </a:pPr>
            <a:r>
              <a:rPr lang="en-GB" dirty="0"/>
              <a:t>SDS Careers Advisers</a:t>
            </a:r>
          </a:p>
          <a:p>
            <a:endParaRPr lang="en-GB" sz="4000" dirty="0"/>
          </a:p>
          <a:p>
            <a:r>
              <a:rPr lang="en-GB" sz="3200" dirty="0"/>
              <a:t>THIS MEANS THAT SCHOOL NEEDS TO WORK IN PARTNERSHIP WITH HOME TO ENSURE THE BEST OUTCOMES FOR OUR YOUNG PEOPLE</a:t>
            </a:r>
          </a:p>
        </p:txBody>
      </p:sp>
      <p:sp>
        <p:nvSpPr>
          <p:cNvPr id="2" name="Rectangle 1">
            <a:extLst>
              <a:ext uri="{FF2B5EF4-FFF2-40B4-BE49-F238E27FC236}">
                <a16:creationId xmlns:a16="http://schemas.microsoft.com/office/drawing/2014/main" id="{C3EE86DF-1CBF-4048-B144-135B7FCB2462}"/>
              </a:ext>
            </a:extLst>
          </p:cNvPr>
          <p:cNvSpPr/>
          <p:nvPr/>
        </p:nvSpPr>
        <p:spPr>
          <a:xfrm>
            <a:off x="786809" y="420192"/>
            <a:ext cx="4572000" cy="707886"/>
          </a:xfrm>
          <a:prstGeom prst="rect">
            <a:avLst/>
          </a:prstGeom>
        </p:spPr>
        <p:txBody>
          <a:bodyPr>
            <a:spAutoFit/>
          </a:bodyPr>
          <a:lstStyle/>
          <a:p>
            <a:r>
              <a:rPr lang="en-GB" sz="2000" dirty="0">
                <a:latin typeface="Arial Black" panose="020B0A04020102020204" pitchFamily="34" charset="0"/>
              </a:rPr>
              <a:t>Top influencers on learning </a:t>
            </a:r>
            <a:br>
              <a:rPr lang="en-GB" sz="2000" dirty="0">
                <a:latin typeface="Arial Black" panose="020B0A04020102020204" pitchFamily="34" charset="0"/>
              </a:rPr>
            </a:br>
            <a:r>
              <a:rPr lang="en-GB" sz="2000" dirty="0">
                <a:latin typeface="Arial Black" panose="020B0A04020102020204" pitchFamily="34" charset="0"/>
              </a:rPr>
              <a:t>and career choices</a:t>
            </a:r>
          </a:p>
        </p:txBody>
      </p:sp>
      <p:pic>
        <p:nvPicPr>
          <p:cNvPr id="9" name="Audio 8">
            <a:hlinkClick r:id="" action="ppaction://media"/>
            <a:extLst>
              <a:ext uri="{FF2B5EF4-FFF2-40B4-BE49-F238E27FC236}">
                <a16:creationId xmlns:a16="http://schemas.microsoft.com/office/drawing/2014/main" id="{A8CC7142-C72B-498A-B5FB-A3386B3B6F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370677009"/>
      </p:ext>
    </p:extLst>
  </p:cSld>
  <p:clrMapOvr>
    <a:masterClrMapping/>
  </p:clrMapOvr>
  <mc:AlternateContent xmlns:mc="http://schemas.openxmlformats.org/markup-compatibility/2006" xmlns:p14="http://schemas.microsoft.com/office/powerpoint/2010/main">
    <mc:Choice Requires="p14">
      <p:transition spd="slow" p14:dur="2000" advTm="57631"/>
    </mc:Choice>
    <mc:Fallback xmlns="">
      <p:transition spd="slow" advTm="57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12810</TotalTime>
  <Words>1144</Words>
  <Application>Microsoft Office PowerPoint</Application>
  <PresentationFormat>On-screen Show (4:3)</PresentationFormat>
  <Paragraphs>269</Paragraphs>
  <Slides>22</Slides>
  <Notes>1</Notes>
  <HiddenSlides>0</HiddenSlides>
  <MMClips>22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Arial Black</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Work Based Learning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Eastwood High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Graeme Johnston</dc:creator>
  <cp:lastModifiedBy>g menzies</cp:lastModifiedBy>
  <cp:revision>129</cp:revision>
  <dcterms:created xsi:type="dcterms:W3CDTF">2016-08-10T17:04:32Z</dcterms:created>
  <dcterms:modified xsi:type="dcterms:W3CDTF">2020-12-14T17:22:46Z</dcterms:modified>
</cp:coreProperties>
</file>