
<file path=[Content_Types].xml><?xml version="1.0" encoding="utf-8"?>
<Types xmlns="http://schemas.openxmlformats.org/package/2006/content-types">
  <Default Extension="gif" ContentType="image/gif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302" r:id="rId3"/>
    <p:sldId id="258" r:id="rId4"/>
    <p:sldId id="290" r:id="rId5"/>
    <p:sldId id="303" r:id="rId6"/>
    <p:sldId id="268" r:id="rId7"/>
    <p:sldId id="301" r:id="rId8"/>
    <p:sldId id="304" r:id="rId9"/>
    <p:sldId id="277" r:id="rId10"/>
    <p:sldId id="278" r:id="rId11"/>
    <p:sldId id="305" r:id="rId12"/>
    <p:sldId id="280" r:id="rId13"/>
    <p:sldId id="293" r:id="rId14"/>
    <p:sldId id="292" r:id="rId15"/>
    <p:sldId id="281" r:id="rId16"/>
    <p:sldId id="307" r:id="rId17"/>
    <p:sldId id="282" r:id="rId18"/>
    <p:sldId id="300" r:id="rId19"/>
    <p:sldId id="306" r:id="rId20"/>
  </p:sldIdLst>
  <p:sldSz cx="9144000" cy="6858000" type="screen4x3"/>
  <p:notesSz cx="9144000" cy="6858000"/>
  <p:defaultTextStyle>
    <a:defPPr>
      <a:defRPr lang="en-US"/>
    </a:defPPr>
    <a:lvl1pPr marL="0" algn="l" defTabSz="6109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0956" algn="l" defTabSz="6109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1913" algn="l" defTabSz="6109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32869" algn="l" defTabSz="6109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43825" algn="l" defTabSz="6109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54782" algn="l" defTabSz="6109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65738" algn="l" defTabSz="6109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76695" algn="l" defTabSz="6109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87651" algn="l" defTabSz="6109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38" autoAdjust="0"/>
    <p:restoredTop sz="94343" autoAdjust="0"/>
  </p:normalViewPr>
  <p:slideViewPr>
    <p:cSldViewPr snapToGrid="0" snapToObjects="1">
      <p:cViewPr varScale="1">
        <p:scale>
          <a:sx n="114" d="100"/>
          <a:sy n="114" d="100"/>
        </p:scale>
        <p:origin x="1266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C1084-739C-4F31-B802-F542D4E7BFE2}" type="datetimeFigureOut">
              <a:rPr lang="en-GB" smtClean="0"/>
              <a:t>14/12/2021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575EB-F790-423F-8B2F-E0B5FFA69A0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1847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3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7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91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5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9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8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47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11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DF72-7288-0646-8541-50C7889239FA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E728-AC74-E547-9C61-12A628BF80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308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DF72-7288-0646-8541-50C7889239FA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E728-AC74-E547-9C61-12A628BF80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510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1" y="396875"/>
            <a:ext cx="1543050" cy="845185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2" y="396875"/>
            <a:ext cx="4476750" cy="84518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DF72-7288-0646-8541-50C7889239FA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E728-AC74-E547-9C61-12A628BF80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024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1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DF72-7288-0646-8541-50C7889239FA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E728-AC74-E547-9C61-12A628BF80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237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892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492">
                <a:solidFill>
                  <a:schemeClr val="tx1">
                    <a:tint val="75000"/>
                  </a:schemeClr>
                </a:solidFill>
              </a:defRPr>
            </a:lvl1pPr>
            <a:lvl2pPr marL="563973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2pPr>
            <a:lvl3pPr marL="1127948" indent="0">
              <a:buNone/>
              <a:defRPr sz="1939">
                <a:solidFill>
                  <a:schemeClr val="tx1">
                    <a:tint val="75000"/>
                  </a:schemeClr>
                </a:solidFill>
              </a:defRPr>
            </a:lvl3pPr>
            <a:lvl4pPr marL="1691921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4pPr>
            <a:lvl5pPr marL="2255895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5pPr>
            <a:lvl6pPr marL="2819869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6pPr>
            <a:lvl7pPr marL="3383843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7pPr>
            <a:lvl8pPr marL="3947817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8pPr>
            <a:lvl9pPr marL="4511791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DF72-7288-0646-8541-50C7889239FA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E728-AC74-E547-9C61-12A628BF80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871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2" y="2311402"/>
            <a:ext cx="3009900" cy="6537325"/>
          </a:xfrm>
        </p:spPr>
        <p:txBody>
          <a:bodyPr/>
          <a:lstStyle>
            <a:lvl1pPr>
              <a:defRPr sz="3415"/>
            </a:lvl1pPr>
            <a:lvl2pPr>
              <a:defRPr sz="2954"/>
            </a:lvl2pPr>
            <a:lvl3pPr>
              <a:defRPr sz="249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2" y="2311402"/>
            <a:ext cx="3009900" cy="6537325"/>
          </a:xfrm>
        </p:spPr>
        <p:txBody>
          <a:bodyPr/>
          <a:lstStyle>
            <a:lvl1pPr>
              <a:defRPr sz="3415"/>
            </a:lvl1pPr>
            <a:lvl2pPr>
              <a:defRPr sz="2954"/>
            </a:lvl2pPr>
            <a:lvl3pPr>
              <a:defRPr sz="249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DF72-7288-0646-8541-50C7889239FA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E728-AC74-E547-9C61-12A628BF80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86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3973" indent="0">
              <a:buNone/>
              <a:defRPr sz="2492" b="1"/>
            </a:lvl2pPr>
            <a:lvl3pPr marL="1127948" indent="0">
              <a:buNone/>
              <a:defRPr sz="2215" b="1"/>
            </a:lvl3pPr>
            <a:lvl4pPr marL="1691921" indent="0">
              <a:buNone/>
              <a:defRPr sz="1939" b="1"/>
            </a:lvl4pPr>
            <a:lvl5pPr marL="2255895" indent="0">
              <a:buNone/>
              <a:defRPr sz="1939" b="1"/>
            </a:lvl5pPr>
            <a:lvl6pPr marL="2819869" indent="0">
              <a:buNone/>
              <a:defRPr sz="1939" b="1"/>
            </a:lvl6pPr>
            <a:lvl7pPr marL="3383843" indent="0">
              <a:buNone/>
              <a:defRPr sz="1939" b="1"/>
            </a:lvl7pPr>
            <a:lvl8pPr marL="3947817" indent="0">
              <a:buNone/>
              <a:defRPr sz="1939" b="1"/>
            </a:lvl8pPr>
            <a:lvl9pPr marL="4511791" indent="0">
              <a:buNone/>
              <a:defRPr sz="1939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954"/>
            </a:lvl1pPr>
            <a:lvl2pPr>
              <a:defRPr sz="2492"/>
            </a:lvl2pPr>
            <a:lvl3pPr>
              <a:defRPr sz="2215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4" cy="63976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3973" indent="0">
              <a:buNone/>
              <a:defRPr sz="2492" b="1"/>
            </a:lvl2pPr>
            <a:lvl3pPr marL="1127948" indent="0">
              <a:buNone/>
              <a:defRPr sz="2215" b="1"/>
            </a:lvl3pPr>
            <a:lvl4pPr marL="1691921" indent="0">
              <a:buNone/>
              <a:defRPr sz="1939" b="1"/>
            </a:lvl4pPr>
            <a:lvl5pPr marL="2255895" indent="0">
              <a:buNone/>
              <a:defRPr sz="1939" b="1"/>
            </a:lvl5pPr>
            <a:lvl6pPr marL="2819869" indent="0">
              <a:buNone/>
              <a:defRPr sz="1939" b="1"/>
            </a:lvl6pPr>
            <a:lvl7pPr marL="3383843" indent="0">
              <a:buNone/>
              <a:defRPr sz="1939" b="1"/>
            </a:lvl7pPr>
            <a:lvl8pPr marL="3947817" indent="0">
              <a:buNone/>
              <a:defRPr sz="1939" b="1"/>
            </a:lvl8pPr>
            <a:lvl9pPr marL="4511791" indent="0">
              <a:buNone/>
              <a:defRPr sz="1939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4" cy="3951288"/>
          </a:xfrm>
        </p:spPr>
        <p:txBody>
          <a:bodyPr/>
          <a:lstStyle>
            <a:lvl1pPr>
              <a:defRPr sz="2954"/>
            </a:lvl1pPr>
            <a:lvl2pPr>
              <a:defRPr sz="2492"/>
            </a:lvl2pPr>
            <a:lvl3pPr>
              <a:defRPr sz="2215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DF72-7288-0646-8541-50C7889239FA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E728-AC74-E547-9C61-12A628BF80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40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DF72-7288-0646-8541-50C7889239FA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E728-AC74-E547-9C61-12A628BF80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570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DF72-7288-0646-8541-50C7889239FA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E728-AC74-E547-9C61-12A628BF80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962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492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1" cy="5853114"/>
          </a:xfrm>
        </p:spPr>
        <p:txBody>
          <a:bodyPr/>
          <a:lstStyle>
            <a:lvl1pPr>
              <a:defRPr sz="3969"/>
            </a:lvl1pPr>
            <a:lvl2pPr>
              <a:defRPr sz="3415"/>
            </a:lvl2pPr>
            <a:lvl3pPr>
              <a:defRPr sz="2954"/>
            </a:lvl3pPr>
            <a:lvl4pPr>
              <a:defRPr sz="2492"/>
            </a:lvl4pPr>
            <a:lvl5pPr>
              <a:defRPr sz="2492"/>
            </a:lvl5pPr>
            <a:lvl6pPr>
              <a:defRPr sz="2492"/>
            </a:lvl6pPr>
            <a:lvl7pPr>
              <a:defRPr sz="2492"/>
            </a:lvl7pPr>
            <a:lvl8pPr>
              <a:defRPr sz="2492"/>
            </a:lvl8pPr>
            <a:lvl9pPr>
              <a:defRPr sz="2492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754"/>
            </a:lvl1pPr>
            <a:lvl2pPr marL="563973" indent="0">
              <a:buNone/>
              <a:defRPr sz="1477"/>
            </a:lvl2pPr>
            <a:lvl3pPr marL="1127948" indent="0">
              <a:buNone/>
              <a:defRPr sz="1200"/>
            </a:lvl3pPr>
            <a:lvl4pPr marL="1691921" indent="0">
              <a:buNone/>
              <a:defRPr sz="1108"/>
            </a:lvl4pPr>
            <a:lvl5pPr marL="2255895" indent="0">
              <a:buNone/>
              <a:defRPr sz="1108"/>
            </a:lvl5pPr>
            <a:lvl6pPr marL="2819869" indent="0">
              <a:buNone/>
              <a:defRPr sz="1108"/>
            </a:lvl6pPr>
            <a:lvl7pPr marL="3383843" indent="0">
              <a:buNone/>
              <a:defRPr sz="1108"/>
            </a:lvl7pPr>
            <a:lvl8pPr marL="3947817" indent="0">
              <a:buNone/>
              <a:defRPr sz="1108"/>
            </a:lvl8pPr>
            <a:lvl9pPr marL="4511791" indent="0">
              <a:buNone/>
              <a:defRPr sz="110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DF72-7288-0646-8541-50C7889239FA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E728-AC74-E547-9C61-12A628BF80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489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492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969"/>
            </a:lvl1pPr>
            <a:lvl2pPr marL="563973" indent="0">
              <a:buNone/>
              <a:defRPr sz="3415"/>
            </a:lvl2pPr>
            <a:lvl3pPr marL="1127948" indent="0">
              <a:buNone/>
              <a:defRPr sz="2954"/>
            </a:lvl3pPr>
            <a:lvl4pPr marL="1691921" indent="0">
              <a:buNone/>
              <a:defRPr sz="2492"/>
            </a:lvl4pPr>
            <a:lvl5pPr marL="2255895" indent="0">
              <a:buNone/>
              <a:defRPr sz="2492"/>
            </a:lvl5pPr>
            <a:lvl6pPr marL="2819869" indent="0">
              <a:buNone/>
              <a:defRPr sz="2492"/>
            </a:lvl6pPr>
            <a:lvl7pPr marL="3383843" indent="0">
              <a:buNone/>
              <a:defRPr sz="2492"/>
            </a:lvl7pPr>
            <a:lvl8pPr marL="3947817" indent="0">
              <a:buNone/>
              <a:defRPr sz="2492"/>
            </a:lvl8pPr>
            <a:lvl9pPr marL="4511791" indent="0">
              <a:buNone/>
              <a:defRPr sz="2492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1"/>
          </a:xfrm>
        </p:spPr>
        <p:txBody>
          <a:bodyPr/>
          <a:lstStyle>
            <a:lvl1pPr marL="0" indent="0">
              <a:buNone/>
              <a:defRPr sz="1754"/>
            </a:lvl1pPr>
            <a:lvl2pPr marL="563973" indent="0">
              <a:buNone/>
              <a:defRPr sz="1477"/>
            </a:lvl2pPr>
            <a:lvl3pPr marL="1127948" indent="0">
              <a:buNone/>
              <a:defRPr sz="1200"/>
            </a:lvl3pPr>
            <a:lvl4pPr marL="1691921" indent="0">
              <a:buNone/>
              <a:defRPr sz="1108"/>
            </a:lvl4pPr>
            <a:lvl5pPr marL="2255895" indent="0">
              <a:buNone/>
              <a:defRPr sz="1108"/>
            </a:lvl5pPr>
            <a:lvl6pPr marL="2819869" indent="0">
              <a:buNone/>
              <a:defRPr sz="1108"/>
            </a:lvl6pPr>
            <a:lvl7pPr marL="3383843" indent="0">
              <a:buNone/>
              <a:defRPr sz="1108"/>
            </a:lvl7pPr>
            <a:lvl8pPr marL="3947817" indent="0">
              <a:buNone/>
              <a:defRPr sz="1108"/>
            </a:lvl8pPr>
            <a:lvl9pPr marL="4511791" indent="0">
              <a:buNone/>
              <a:defRPr sz="110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DF72-7288-0646-8541-50C7889239FA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0E728-AC74-E547-9C61-12A628BF80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995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122191" tIns="61096" rIns="122191" bIns="61096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122191" tIns="61096" rIns="122191" bIns="61096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122191" tIns="61096" rIns="122191" bIns="61096" rtlCol="0" anchor="ctr"/>
          <a:lstStyle>
            <a:lvl1pPr algn="l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FDF72-7288-0646-8541-50C7889239FA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122191" tIns="61096" rIns="122191" bIns="61096" rtlCol="0" anchor="ctr"/>
          <a:lstStyle>
            <a:lvl1pPr algn="ct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122191" tIns="61096" rIns="122191" bIns="61096" rtlCol="0" anchor="ctr"/>
          <a:lstStyle>
            <a:lvl1pPr algn="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0E728-AC74-E547-9C61-12A628BF80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36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563973" rtl="0" eaLnBrk="1" latinLnBrk="0" hangingPunct="1">
        <a:spcBef>
          <a:spcPct val="0"/>
        </a:spcBef>
        <a:buNone/>
        <a:defRPr sz="54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980" indent="-422980" algn="l" defTabSz="563973" rtl="0" eaLnBrk="1" latinLnBrk="0" hangingPunct="1">
        <a:spcBef>
          <a:spcPct val="20000"/>
        </a:spcBef>
        <a:buFont typeface="Arial"/>
        <a:buChar char="•"/>
        <a:defRPr sz="3969" kern="1200">
          <a:solidFill>
            <a:schemeClr val="tx1"/>
          </a:solidFill>
          <a:latin typeface="+mn-lt"/>
          <a:ea typeface="+mn-ea"/>
          <a:cs typeface="+mn-cs"/>
        </a:defRPr>
      </a:lvl1pPr>
      <a:lvl2pPr marL="916457" indent="-352484" algn="l" defTabSz="563973" rtl="0" eaLnBrk="1" latinLnBrk="0" hangingPunct="1">
        <a:spcBef>
          <a:spcPct val="20000"/>
        </a:spcBef>
        <a:buFont typeface="Arial"/>
        <a:buChar char="–"/>
        <a:defRPr sz="3415" kern="1200">
          <a:solidFill>
            <a:schemeClr val="tx1"/>
          </a:solidFill>
          <a:latin typeface="+mn-lt"/>
          <a:ea typeface="+mn-ea"/>
          <a:cs typeface="+mn-cs"/>
        </a:defRPr>
      </a:lvl2pPr>
      <a:lvl3pPr marL="1409935" indent="-281987" algn="l" defTabSz="563973" rtl="0" eaLnBrk="1" latinLnBrk="0" hangingPunct="1">
        <a:spcBef>
          <a:spcPct val="20000"/>
        </a:spcBef>
        <a:buFont typeface="Arial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73908" indent="-281987" algn="l" defTabSz="563973" rtl="0" eaLnBrk="1" latinLnBrk="0" hangingPunct="1">
        <a:spcBef>
          <a:spcPct val="20000"/>
        </a:spcBef>
        <a:buFont typeface="Arial"/>
        <a:buChar char="–"/>
        <a:defRPr sz="2492" kern="1200">
          <a:solidFill>
            <a:schemeClr val="tx1"/>
          </a:solidFill>
          <a:latin typeface="+mn-lt"/>
          <a:ea typeface="+mn-ea"/>
          <a:cs typeface="+mn-cs"/>
        </a:defRPr>
      </a:lvl4pPr>
      <a:lvl5pPr marL="2537883" indent="-281987" algn="l" defTabSz="563973" rtl="0" eaLnBrk="1" latinLnBrk="0" hangingPunct="1">
        <a:spcBef>
          <a:spcPct val="20000"/>
        </a:spcBef>
        <a:buFont typeface="Arial"/>
        <a:buChar char="»"/>
        <a:defRPr sz="2492" kern="1200">
          <a:solidFill>
            <a:schemeClr val="tx1"/>
          </a:solidFill>
          <a:latin typeface="+mn-lt"/>
          <a:ea typeface="+mn-ea"/>
          <a:cs typeface="+mn-cs"/>
        </a:defRPr>
      </a:lvl5pPr>
      <a:lvl6pPr marL="3101856" indent="-281987" algn="l" defTabSz="563973" rtl="0" eaLnBrk="1" latinLnBrk="0" hangingPunct="1">
        <a:spcBef>
          <a:spcPct val="20000"/>
        </a:spcBef>
        <a:buFont typeface="Arial"/>
        <a:buChar char="•"/>
        <a:defRPr sz="2492" kern="1200">
          <a:solidFill>
            <a:schemeClr val="tx1"/>
          </a:solidFill>
          <a:latin typeface="+mn-lt"/>
          <a:ea typeface="+mn-ea"/>
          <a:cs typeface="+mn-cs"/>
        </a:defRPr>
      </a:lvl6pPr>
      <a:lvl7pPr marL="3665829" indent="-281987" algn="l" defTabSz="563973" rtl="0" eaLnBrk="1" latinLnBrk="0" hangingPunct="1">
        <a:spcBef>
          <a:spcPct val="20000"/>
        </a:spcBef>
        <a:buFont typeface="Arial"/>
        <a:buChar char="•"/>
        <a:defRPr sz="2492" kern="1200">
          <a:solidFill>
            <a:schemeClr val="tx1"/>
          </a:solidFill>
          <a:latin typeface="+mn-lt"/>
          <a:ea typeface="+mn-ea"/>
          <a:cs typeface="+mn-cs"/>
        </a:defRPr>
      </a:lvl7pPr>
      <a:lvl8pPr marL="4229804" indent="-281987" algn="l" defTabSz="563973" rtl="0" eaLnBrk="1" latinLnBrk="0" hangingPunct="1">
        <a:spcBef>
          <a:spcPct val="20000"/>
        </a:spcBef>
        <a:buFont typeface="Arial"/>
        <a:buChar char="•"/>
        <a:defRPr sz="2492" kern="1200">
          <a:solidFill>
            <a:schemeClr val="tx1"/>
          </a:solidFill>
          <a:latin typeface="+mn-lt"/>
          <a:ea typeface="+mn-ea"/>
          <a:cs typeface="+mn-cs"/>
        </a:defRPr>
      </a:lvl8pPr>
      <a:lvl9pPr marL="4793777" indent="-281987" algn="l" defTabSz="563973" rtl="0" eaLnBrk="1" latinLnBrk="0" hangingPunct="1">
        <a:spcBef>
          <a:spcPct val="20000"/>
        </a:spcBef>
        <a:buFont typeface="Arial"/>
        <a:buChar char="•"/>
        <a:defRPr sz="24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63973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3973" algn="l" defTabSz="563973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7948" algn="l" defTabSz="563973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91921" algn="l" defTabSz="563973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5895" algn="l" defTabSz="563973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9869" algn="l" defTabSz="563973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83843" algn="l" defTabSz="563973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47817" algn="l" defTabSz="563973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11791" algn="l" defTabSz="563973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3.gif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hyperlink" Target="http://www.johnstonehigh.co.uk/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yworldofwork.co.uk/parents/topics" TargetMode="External"/><Relationship Id="rId13" Type="http://schemas.openxmlformats.org/officeDocument/2006/relationships/hyperlink" Target="http://www.lnat.ac.uk/" TargetMode="Externa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www.myworldofwork.co.uk/" TargetMode="External"/><Relationship Id="rId12" Type="http://schemas.openxmlformats.org/officeDocument/2006/relationships/hyperlink" Target="http://www.ukcat.ac.uk/" TargetMode="External"/><Relationship Id="rId17" Type="http://schemas.openxmlformats.org/officeDocument/2006/relationships/hyperlink" Target="https://erasmusplus.org.uk/" TargetMode="External"/><Relationship Id="rId2" Type="http://schemas.openxmlformats.org/officeDocument/2006/relationships/audio" Target="../media/media6.m4a"/><Relationship Id="rId16" Type="http://schemas.openxmlformats.org/officeDocument/2006/relationships/hyperlink" Target="http://www.saas.gov.uk/" TargetMode="External"/><Relationship Id="rId1" Type="http://schemas.microsoft.com/office/2007/relationships/media" Target="../media/media6.m4a"/><Relationship Id="rId6" Type="http://schemas.openxmlformats.org/officeDocument/2006/relationships/hyperlink" Target="http://www.parentforumscotland.org.uk/" TargetMode="External"/><Relationship Id="rId11" Type="http://schemas.openxmlformats.org/officeDocument/2006/relationships/hyperlink" Target="http://www.ucas.com/" TargetMode="External"/><Relationship Id="rId5" Type="http://schemas.openxmlformats.org/officeDocument/2006/relationships/hyperlink" Target="http://www.johnstonehigh.co.uk/" TargetMode="External"/><Relationship Id="rId15" Type="http://schemas.openxmlformats.org/officeDocument/2006/relationships/hyperlink" Target="http://www.hecsu.ac.uk/" TargetMode="External"/><Relationship Id="rId10" Type="http://schemas.openxmlformats.org/officeDocument/2006/relationships/hyperlink" Target="http://www.westcollegescotland.ac.uk/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://www.apprenticeship.scot/" TargetMode="External"/><Relationship Id="rId14" Type="http://schemas.openxmlformats.org/officeDocument/2006/relationships/hyperlink" Target="http://www.unistats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hyperlink" Target="https://www.myworldofwork.co.uk/parents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2595" y="1494263"/>
            <a:ext cx="8405310" cy="49176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61" y="355279"/>
            <a:ext cx="2316744" cy="76434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12595" y="1382751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35258" y="1616927"/>
            <a:ext cx="7765904" cy="4731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Johnstone High School</a:t>
            </a:r>
          </a:p>
          <a:p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Options Information Presentation</a:t>
            </a:r>
          </a:p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2021</a:t>
            </a:r>
          </a:p>
          <a:p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949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12595" y="6508595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5258" y="1068773"/>
            <a:ext cx="4616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2021/22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53838E34-8137-4093-A26A-24354EA44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6"/>
    </mc:Choice>
    <mc:Fallback xmlns="">
      <p:transition spd="slow" advTm="10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61" y="355279"/>
            <a:ext cx="2316744" cy="76434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12595" y="1382751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12595" y="6508595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12595" y="1536174"/>
            <a:ext cx="840531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>
                <a:cs typeface="Arial" panose="020B0604020202020204" pitchFamily="34" charset="0"/>
              </a:rPr>
              <a:t>Curriculum Setup </a:t>
            </a:r>
          </a:p>
          <a:p>
            <a:endParaRPr lang="en-GB" dirty="0">
              <a:cs typeface="Arial" panose="020B0604020202020204" pitchFamily="34" charset="0"/>
            </a:endParaRPr>
          </a:p>
          <a:p>
            <a:pPr marL="179388" indent="-179388">
              <a:buFont typeface="Arial" pitchFamily="34" charset="0"/>
              <a:buChar char="•"/>
            </a:pPr>
            <a:r>
              <a:rPr lang="en-GB" dirty="0">
                <a:cs typeface="Arial" panose="020B0604020202020204" pitchFamily="34" charset="0"/>
              </a:rPr>
              <a:t>S4 – English, Maths plus 5 other subjects</a:t>
            </a:r>
          </a:p>
          <a:p>
            <a:pPr>
              <a:buFont typeface="Arial" pitchFamily="34" charset="0"/>
              <a:buChar char="•"/>
            </a:pPr>
            <a:endParaRPr lang="en-GB" dirty="0"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dirty="0">
                <a:cs typeface="Arial" panose="020B0604020202020204" pitchFamily="34" charset="0"/>
              </a:rPr>
              <a:t> S5 – 5 Subjects – Individual Pathways  </a:t>
            </a:r>
          </a:p>
          <a:p>
            <a:pPr>
              <a:buFont typeface="Arial" pitchFamily="34" charset="0"/>
              <a:buChar char="•"/>
            </a:pPr>
            <a:endParaRPr lang="en-GB" dirty="0"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dirty="0">
                <a:cs typeface="Arial" panose="020B0604020202020204" pitchFamily="34" charset="0"/>
              </a:rPr>
              <a:t> S6 – Minimum of 4 subjects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cs typeface="Arial" panose="020B0604020202020204" pitchFamily="34" charset="0"/>
              </a:rPr>
              <a:t>Department/Faculty Pathways available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2023F9-B653-4AA5-A259-2501332E9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77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163"/>
    </mc:Choice>
    <mc:Fallback>
      <p:transition spd="slow" advTm="102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61" y="355279"/>
            <a:ext cx="2316744" cy="76434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12595" y="1382751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12595" y="6508595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12595" y="1441622"/>
            <a:ext cx="84053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4400" b="1" dirty="0"/>
          </a:p>
          <a:p>
            <a:pPr algn="ctr"/>
            <a:endParaRPr lang="en-GB" sz="4400" b="1" dirty="0"/>
          </a:p>
        </p:txBody>
      </p:sp>
      <p:pic>
        <p:nvPicPr>
          <p:cNvPr id="6" name="Picture 2" descr="The Scottish Credit and Qualifications Framework">
            <a:extLst>
              <a:ext uri="{FF2B5EF4-FFF2-40B4-BE49-F238E27FC236}">
                <a16:creationId xmlns:a16="http://schemas.microsoft.com/office/drawing/2014/main" id="{13FEF83B-FA8C-48C7-8861-07F37F2E3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9841" y="1441622"/>
            <a:ext cx="7073414" cy="4723684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21C2D2-ACE4-4BDA-B1A2-453A27EC6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67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645"/>
    </mc:Choice>
    <mc:Fallback>
      <p:transition spd="slow" advTm="103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61" y="355279"/>
            <a:ext cx="2316744" cy="76434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12595" y="1382751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12595" y="6508595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12595" y="1536174"/>
            <a:ext cx="84053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/>
              <a:t>What to Consider When Choosing </a:t>
            </a:r>
          </a:p>
          <a:p>
            <a:pPr>
              <a:buFont typeface="Arial" pitchFamily="34" charset="0"/>
              <a:buChar char="•"/>
            </a:pPr>
            <a:endParaRPr lang="en-GB" dirty="0"/>
          </a:p>
          <a:p>
            <a:pPr>
              <a:buFont typeface="Arial" pitchFamily="34" charset="0"/>
              <a:buChar char="•"/>
            </a:pPr>
            <a:r>
              <a:rPr lang="en-GB" dirty="0"/>
              <a:t> Enjoyment</a:t>
            </a:r>
          </a:p>
          <a:p>
            <a:pPr>
              <a:buFont typeface="Arial" pitchFamily="34" charset="0"/>
              <a:buChar char="•"/>
            </a:pPr>
            <a:endParaRPr lang="en-GB" dirty="0"/>
          </a:p>
          <a:p>
            <a:pPr>
              <a:buFont typeface="Arial" pitchFamily="34" charset="0"/>
              <a:buChar char="•"/>
            </a:pPr>
            <a:r>
              <a:rPr lang="en-GB" dirty="0"/>
              <a:t> Where you will achieve success</a:t>
            </a:r>
          </a:p>
          <a:p>
            <a:pPr>
              <a:buFont typeface="Arial" pitchFamily="34" charset="0"/>
              <a:buChar char="•"/>
            </a:pPr>
            <a:endParaRPr lang="en-GB" dirty="0"/>
          </a:p>
          <a:p>
            <a:pPr>
              <a:buFont typeface="Arial" pitchFamily="34" charset="0"/>
              <a:buChar char="•"/>
            </a:pPr>
            <a:r>
              <a:rPr lang="en-GB" dirty="0"/>
              <a:t> Future aspirations</a:t>
            </a:r>
          </a:p>
          <a:p>
            <a:pPr>
              <a:buFont typeface="Arial" pitchFamily="34" charset="0"/>
              <a:buChar char="•"/>
            </a:pPr>
            <a:endParaRPr lang="en-GB" dirty="0"/>
          </a:p>
          <a:p>
            <a:pPr>
              <a:buFont typeface="Arial" pitchFamily="34" charset="0"/>
              <a:buChar char="•"/>
            </a:pPr>
            <a:r>
              <a:rPr lang="en-GB" dirty="0"/>
              <a:t>Tariff points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05DBDA-FDA7-488D-9422-14456A622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702"/>
    </mc:Choice>
    <mc:Fallback>
      <p:transition spd="slow" advTm="100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61" y="355279"/>
            <a:ext cx="2316744" cy="76434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12595" y="1382751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2595" y="844375"/>
            <a:ext cx="6785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Tariff Points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428507"/>
              </p:ext>
            </p:extLst>
          </p:nvPr>
        </p:nvGraphicFramePr>
        <p:xfrm>
          <a:off x="1389361" y="1400841"/>
          <a:ext cx="6439644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6548">
                  <a:extLst>
                    <a:ext uri="{9D8B030D-6E8A-4147-A177-3AD203B41FA5}">
                      <a16:colId xmlns:a16="http://schemas.microsoft.com/office/drawing/2014/main" val="977369482"/>
                    </a:ext>
                  </a:extLst>
                </a:gridCol>
                <a:gridCol w="2146548">
                  <a:extLst>
                    <a:ext uri="{9D8B030D-6E8A-4147-A177-3AD203B41FA5}">
                      <a16:colId xmlns:a16="http://schemas.microsoft.com/office/drawing/2014/main" val="4133757283"/>
                    </a:ext>
                  </a:extLst>
                </a:gridCol>
                <a:gridCol w="2146548">
                  <a:extLst>
                    <a:ext uri="{9D8B030D-6E8A-4147-A177-3AD203B41FA5}">
                      <a16:colId xmlns:a16="http://schemas.microsoft.com/office/drawing/2014/main" val="2756354517"/>
                    </a:ext>
                  </a:extLst>
                </a:gridCol>
              </a:tblGrid>
              <a:tr h="3350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SCQF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Tariff</a:t>
                      </a:r>
                      <a:r>
                        <a:rPr lang="en-GB" sz="2000" baseline="0" dirty="0"/>
                        <a:t> Points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884890"/>
                  </a:ext>
                </a:extLst>
              </a:tr>
              <a:tr h="335040">
                <a:tc rowSpan="4"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 </a:t>
                      </a:r>
                    </a:p>
                    <a:p>
                      <a:pPr algn="ctr"/>
                      <a:r>
                        <a:rPr lang="en-GB" sz="2000" dirty="0"/>
                        <a:t>(Higher, NPA level 6, Skills for work Higher)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204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627606"/>
                  </a:ext>
                </a:extLst>
              </a:tr>
              <a:tr h="3350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691771"/>
                  </a:ext>
                </a:extLst>
              </a:tr>
              <a:tr h="3350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54304"/>
                  </a:ext>
                </a:extLst>
              </a:tr>
              <a:tr h="3350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4919121"/>
                  </a:ext>
                </a:extLst>
              </a:tr>
              <a:tr h="335040">
                <a:tc rowSpan="5"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5</a:t>
                      </a:r>
                    </a:p>
                    <a:p>
                      <a:pPr algn="ctr"/>
                      <a:r>
                        <a:rPr lang="en-GB" sz="2000" dirty="0"/>
                        <a:t>(National 5, NPA level 5, Skills</a:t>
                      </a:r>
                      <a:r>
                        <a:rPr lang="en-GB" sz="2000" baseline="0" dirty="0"/>
                        <a:t> for work 5) 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874264"/>
                  </a:ext>
                </a:extLst>
              </a:tr>
              <a:tr h="335040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873490"/>
                  </a:ext>
                </a:extLst>
              </a:tr>
              <a:tr h="335040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97680"/>
                  </a:ext>
                </a:extLst>
              </a:tr>
              <a:tr h="335040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507040"/>
                  </a:ext>
                </a:extLst>
              </a:tr>
              <a:tr h="335040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Individual</a:t>
                      </a:r>
                      <a:r>
                        <a:rPr lang="en-GB" sz="2000" baseline="0" dirty="0"/>
                        <a:t> Unit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969903"/>
                  </a:ext>
                </a:extLst>
              </a:tr>
              <a:tr h="335040"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4 (National 4, NPA level 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Course 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641403"/>
                  </a:ext>
                </a:extLst>
              </a:tr>
              <a:tr h="335040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887358"/>
                  </a:ext>
                </a:extLst>
              </a:tr>
              <a:tr h="3350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3 (National 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Pass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354966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980EF22-3FEF-4FB0-898B-794F65FD2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72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80"/>
    </mc:Choice>
    <mc:Fallback>
      <p:transition spd="slow" advTm="44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61" y="355279"/>
            <a:ext cx="2316744" cy="76434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12595" y="1382751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12595" y="6683524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12595" y="1536174"/>
            <a:ext cx="840531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/>
              <a:t>New Curricular Opportunities - BGE</a:t>
            </a:r>
          </a:p>
          <a:p>
            <a:endParaRPr lang="en-GB" sz="2800" b="1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BGE – greater focus on skills development with more focussed personalisation in S3</a:t>
            </a:r>
          </a:p>
          <a:p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Admin &amp;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Graphic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Woodwork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Design &amp; Manufacture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Business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German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Spanish</a:t>
            </a:r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b="1" dirty="0"/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4AD6C3A-02E1-43B0-ACD0-401A2A6ED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39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53"/>
    </mc:Choice>
    <mc:Fallback>
      <p:transition spd="slow" advTm="34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61" y="355279"/>
            <a:ext cx="2316744" cy="76434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12595" y="1382751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12595" y="6683524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12595" y="1536174"/>
            <a:ext cx="840531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/>
              <a:t>New Curricular Opportunities – Senior Phase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SP – Introduction of potential new courses: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673277"/>
              </p:ext>
            </p:extLst>
          </p:nvPr>
        </p:nvGraphicFramePr>
        <p:xfrm>
          <a:off x="630212" y="2355279"/>
          <a:ext cx="7515498" cy="3052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7749">
                  <a:extLst>
                    <a:ext uri="{9D8B030D-6E8A-4147-A177-3AD203B41FA5}">
                      <a16:colId xmlns:a16="http://schemas.microsoft.com/office/drawing/2014/main" val="4219151949"/>
                    </a:ext>
                  </a:extLst>
                </a:gridCol>
                <a:gridCol w="3757749">
                  <a:extLst>
                    <a:ext uri="{9D8B030D-6E8A-4147-A177-3AD203B41FA5}">
                      <a16:colId xmlns:a16="http://schemas.microsoft.com/office/drawing/2014/main" val="588524374"/>
                    </a:ext>
                  </a:extLst>
                </a:gridCol>
              </a:tblGrid>
              <a:tr h="367761">
                <a:tc>
                  <a:txBody>
                    <a:bodyPr/>
                    <a:lstStyle/>
                    <a:p>
                      <a:r>
                        <a:rPr lang="en-GB" dirty="0"/>
                        <a:t>Early Education &amp; Childcare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Scottish Studies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904978"/>
                  </a:ext>
                </a:extLst>
              </a:tr>
              <a:tr h="358903">
                <a:tc>
                  <a:txBody>
                    <a:bodyPr/>
                    <a:lstStyle/>
                    <a:p>
                      <a:r>
                        <a:rPr lang="en-GB" dirty="0"/>
                        <a:t>Visual 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Cyber Security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042550"/>
                  </a:ext>
                </a:extLst>
              </a:tr>
              <a:tr h="367761">
                <a:tc>
                  <a:txBody>
                    <a:bodyPr/>
                    <a:lstStyle/>
                    <a:p>
                      <a:r>
                        <a:rPr lang="en-GB" dirty="0"/>
                        <a:t>Animation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SFA</a:t>
                      </a:r>
                      <a:r>
                        <a:rPr lang="en-GB" baseline="0" dirty="0"/>
                        <a:t> Referee Development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791028"/>
                  </a:ext>
                </a:extLst>
              </a:tr>
              <a:tr h="358903">
                <a:tc>
                  <a:txBody>
                    <a:bodyPr/>
                    <a:lstStyle/>
                    <a:p>
                      <a:r>
                        <a:rPr lang="en-GB" dirty="0"/>
                        <a:t>Art Triple Skills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Customer Service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540191"/>
                  </a:ext>
                </a:extLst>
              </a:tr>
              <a:tr h="358903">
                <a:tc>
                  <a:txBody>
                    <a:bodyPr/>
                    <a:lstStyle/>
                    <a:p>
                      <a:r>
                        <a:rPr lang="en-GB" dirty="0"/>
                        <a:t>Practical Cake Craft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Travel &amp; Tourism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593893"/>
                  </a:ext>
                </a:extLst>
              </a:tr>
              <a:tr h="453880">
                <a:tc>
                  <a:txBody>
                    <a:bodyPr/>
                    <a:lstStyle/>
                    <a:p>
                      <a:r>
                        <a:rPr lang="en-GB" dirty="0"/>
                        <a:t>Psychology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Silversmithing &amp; Jewellery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2761862"/>
                  </a:ext>
                </a:extLst>
              </a:tr>
              <a:tr h="453880">
                <a:tc>
                  <a:txBody>
                    <a:bodyPr/>
                    <a:lstStyle/>
                    <a:p>
                      <a:r>
                        <a:rPr lang="en-GB" dirty="0"/>
                        <a:t>Health Sector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Joinery &amp; Construction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319561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ADD6993-D77A-4324-AA6B-1BA0EB2FB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40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17"/>
    </mc:Choice>
    <mc:Fallback>
      <p:transition spd="slow" advTm="66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61" y="355279"/>
            <a:ext cx="2316744" cy="76434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12595" y="1382751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12595" y="6683524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12595" y="1536174"/>
            <a:ext cx="840531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/>
              <a:t>New Curricular Opportunities – Senior Phase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SP – Introduction of potential new courses: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New Course taster sessions will be held in early January.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437097"/>
              </p:ext>
            </p:extLst>
          </p:nvPr>
        </p:nvGraphicFramePr>
        <p:xfrm>
          <a:off x="630212" y="2355279"/>
          <a:ext cx="7515498" cy="2482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7749">
                  <a:extLst>
                    <a:ext uri="{9D8B030D-6E8A-4147-A177-3AD203B41FA5}">
                      <a16:colId xmlns:a16="http://schemas.microsoft.com/office/drawing/2014/main" val="4219151949"/>
                    </a:ext>
                  </a:extLst>
                </a:gridCol>
                <a:gridCol w="3757749">
                  <a:extLst>
                    <a:ext uri="{9D8B030D-6E8A-4147-A177-3AD203B41FA5}">
                      <a16:colId xmlns:a16="http://schemas.microsoft.com/office/drawing/2014/main" val="588524374"/>
                    </a:ext>
                  </a:extLst>
                </a:gridCol>
              </a:tblGrid>
              <a:tr h="367761">
                <a:tc>
                  <a:txBody>
                    <a:bodyPr/>
                    <a:lstStyle/>
                    <a:p>
                      <a:r>
                        <a:rPr lang="en-GB" dirty="0"/>
                        <a:t>Creative Industries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Sports Development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904978"/>
                  </a:ext>
                </a:extLst>
              </a:tr>
              <a:tr h="358903">
                <a:tc>
                  <a:txBody>
                    <a:bodyPr/>
                    <a:lstStyle/>
                    <a:p>
                      <a:r>
                        <a:rPr lang="en-GB" dirty="0"/>
                        <a:t>Fashion &amp; Textiles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Criminology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042550"/>
                  </a:ext>
                </a:extLst>
              </a:tr>
              <a:tr h="367761">
                <a:tc>
                  <a:txBody>
                    <a:bodyPr/>
                    <a:lstStyle/>
                    <a:p>
                      <a:r>
                        <a:rPr lang="en-GB" dirty="0"/>
                        <a:t>Science &amp; 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Applied Science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791028"/>
                  </a:ext>
                </a:extLst>
              </a:tr>
              <a:tr h="367761">
                <a:tc>
                  <a:txBody>
                    <a:bodyPr/>
                    <a:lstStyle/>
                    <a:p>
                      <a:r>
                        <a:rPr lang="en-GB" dirty="0"/>
                        <a:t>Enterprise &amp; Employability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Personal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708658"/>
                  </a:ext>
                </a:extLst>
              </a:tr>
              <a:tr h="367761">
                <a:tc>
                  <a:txBody>
                    <a:bodyPr/>
                    <a:lstStyle/>
                    <a:p>
                      <a:r>
                        <a:rPr lang="en-GB" dirty="0"/>
                        <a:t>Leadership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Modern languages for Life &amp;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32844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F9742F-A588-4804-A689-12D089A63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3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52"/>
    </mc:Choice>
    <mc:Fallback>
      <p:transition spd="slow" advTm="41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61" y="355279"/>
            <a:ext cx="2316744" cy="76434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12595" y="1382751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12595" y="6508595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2595" y="727394"/>
            <a:ext cx="3870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/>
              <a:t>‘Dummy Run’ Process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t="13620" r="41224" b="10151"/>
          <a:stretch>
            <a:fillRect/>
          </a:stretch>
        </p:blipFill>
        <p:spPr bwMode="auto">
          <a:xfrm>
            <a:off x="3244133" y="2176311"/>
            <a:ext cx="5462546" cy="4205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76377" y="2389517"/>
            <a:ext cx="27604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Maximise personalisation and choice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Ensure viability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Plan around staffing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9A0F95-5AC3-4C36-976C-FC61F7B7E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58"/>
    </mc:Choice>
    <mc:Fallback>
      <p:transition spd="slow" advTm="65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61" y="355279"/>
            <a:ext cx="2316744" cy="76434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12595" y="1382751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12595" y="6508595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3568" y="1556792"/>
            <a:ext cx="7920880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/>
              <a:t>What Happens Next?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500" dirty="0"/>
              <a:t>New course information and department pathways available.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500" dirty="0"/>
              <a:t>Pupils in S3-S5 will have the opportunity to learn more about the new courses available at the taster sessions in January.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500" dirty="0"/>
              <a:t>Pupils will participate in the Dummy run process in </a:t>
            </a:r>
            <a:r>
              <a:rPr lang="en-GB" sz="1500" b="1" i="1" dirty="0"/>
              <a:t>mid January</a:t>
            </a:r>
            <a:r>
              <a:rPr lang="en-GB" sz="1500" dirty="0"/>
              <a:t>. Parents will be informed when this will happen through text message.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500" dirty="0"/>
              <a:t>Where possible, please discuss options choices with your child before this process. YouTube channel and additional course presentation has all the information.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500" dirty="0"/>
              <a:t>Dummy run results will be collated and used to build options structure and form. </a:t>
            </a:r>
            <a:r>
              <a:rPr lang="en-GB" sz="1500" b="1" i="1" dirty="0"/>
              <a:t>Released in mid February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500" dirty="0"/>
              <a:t>Materials placed on school website and option forms issued.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500" dirty="0"/>
              <a:t>Parent and pupil interview over telephone/face to face with Pastoral teacher or DHT to finalise options–</a:t>
            </a:r>
            <a:r>
              <a:rPr lang="en-GB" sz="1500" b="1" i="1" dirty="0"/>
              <a:t>Early March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500" dirty="0"/>
          </a:p>
          <a:p>
            <a:endParaRPr lang="en-GB" sz="1500" dirty="0"/>
          </a:p>
          <a:p>
            <a:pPr>
              <a:buFont typeface="Arial" pitchFamily="34" charset="0"/>
              <a:buChar char="•"/>
            </a:pPr>
            <a:r>
              <a:rPr lang="en-GB" sz="1500" dirty="0"/>
              <a:t>New timetable to begin </a:t>
            </a:r>
            <a:r>
              <a:rPr lang="en-GB" sz="1500" b="1" i="1" dirty="0"/>
              <a:t>TBC early June 2022</a:t>
            </a:r>
          </a:p>
          <a:p>
            <a:pPr>
              <a:buFont typeface="Arial" pitchFamily="34" charset="0"/>
              <a:buChar char="•"/>
            </a:pPr>
            <a:endParaRPr lang="en-GB" sz="32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22DAAE1-9E98-419A-928B-023BB9A69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96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851"/>
    </mc:Choice>
    <mc:Fallback>
      <p:transition spd="slow" advTm="194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61" y="355279"/>
            <a:ext cx="2316744" cy="76434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12595" y="1382751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12595" y="6508595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1A14427-83E6-4659-8344-3311FFE0E7F4}"/>
              </a:ext>
            </a:extLst>
          </p:cNvPr>
          <p:cNvSpPr txBox="1"/>
          <p:nvPr/>
        </p:nvSpPr>
        <p:spPr>
          <a:xfrm>
            <a:off x="771525" y="2047875"/>
            <a:ext cx="762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Thanks for listening. If you have any questions, please contact the school, visit the website or School YouTube channel:</a:t>
            </a:r>
          </a:p>
          <a:p>
            <a:r>
              <a:rPr lang="en-GB" dirty="0"/>
              <a:t>Johnstone High School Website</a:t>
            </a:r>
          </a:p>
          <a:p>
            <a:r>
              <a:rPr lang="en-GB" dirty="0">
                <a:hlinkClick r:id="rId5"/>
              </a:rPr>
              <a:t>www.johnstonehigh.co.uk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To keep up to date on all that is going on at Johnstone High School, please follow us on Twitter </a:t>
            </a:r>
            <a:r>
              <a:rPr lang="en-GB" dirty="0">
                <a:solidFill>
                  <a:schemeClr val="tx2">
                    <a:lumMod val="50000"/>
                  </a:schemeClr>
                </a:solidFill>
              </a:rPr>
              <a:t>@</a:t>
            </a:r>
            <a:r>
              <a:rPr lang="en-GB" dirty="0" err="1">
                <a:solidFill>
                  <a:schemeClr val="tx2">
                    <a:lumMod val="50000"/>
                  </a:schemeClr>
                </a:solidFill>
              </a:rPr>
              <a:t>JohnstoneHighSc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99F8DD1-D0B4-4B4D-8A9D-6AC603544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9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25"/>
    </mc:Choice>
    <mc:Fallback>
      <p:transition spd="slow" advTm="49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61" y="355279"/>
            <a:ext cx="2316744" cy="76434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12595" y="1382751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12595" y="6508595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12595" y="1441622"/>
            <a:ext cx="84053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4400" b="1" dirty="0"/>
          </a:p>
          <a:p>
            <a:pPr algn="ctr"/>
            <a:endParaRPr lang="en-GB" sz="4400" b="1" dirty="0"/>
          </a:p>
          <a:p>
            <a:pPr algn="ctr"/>
            <a:r>
              <a:rPr lang="en-GB" sz="4400" b="1" dirty="0"/>
              <a:t>Mrs Hollywood</a:t>
            </a:r>
          </a:p>
          <a:p>
            <a:pPr algn="ctr"/>
            <a:r>
              <a:rPr lang="en-GB" sz="4400" b="1" dirty="0"/>
              <a:t>Head Teacher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1B8E3E-6862-44CE-B75A-0AD6F4E0B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9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7"/>
    </mc:Choice>
    <mc:Fallback xmlns="">
      <p:transition spd="slow" advTm="14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61" y="355279"/>
            <a:ext cx="2316744" cy="76434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12595" y="1382751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12595" y="6508595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3529" y="1382751"/>
            <a:ext cx="84053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b="1" u="sng" dirty="0">
                <a:cs typeface="Arial" panose="020B0604020202020204" pitchFamily="34" charset="0"/>
              </a:rPr>
              <a:t>Overview</a:t>
            </a:r>
            <a:r>
              <a:rPr lang="en-GB" altLang="en-US" dirty="0">
                <a:cs typeface="Arial" panose="020B0604020202020204" pitchFamily="34" charset="0"/>
              </a:rPr>
              <a:t> </a:t>
            </a:r>
          </a:p>
          <a:p>
            <a:pPr>
              <a:buFontTx/>
              <a:buChar char="•"/>
            </a:pPr>
            <a:endParaRPr lang="en-GB" altLang="en-US" dirty="0"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GB" altLang="en-US" dirty="0">
                <a:cs typeface="Arial" panose="020B0604020202020204" pitchFamily="34" charset="0"/>
              </a:rPr>
              <a:t> Why this parent/carer information session is so important</a:t>
            </a:r>
          </a:p>
          <a:p>
            <a:endParaRPr lang="en-GB" altLang="en-US" dirty="0"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GB" altLang="en-US" dirty="0">
                <a:cs typeface="Arial" panose="020B0604020202020204" pitchFamily="34" charset="0"/>
              </a:rPr>
              <a:t> Working in partnership with home</a:t>
            </a:r>
          </a:p>
          <a:p>
            <a:pPr>
              <a:buFontTx/>
              <a:buChar char="•"/>
            </a:pPr>
            <a:endParaRPr lang="en-GB" altLang="en-US" dirty="0"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GB" altLang="en-US" dirty="0">
                <a:cs typeface="Arial" panose="020B0604020202020204" pitchFamily="34" charset="0"/>
              </a:rPr>
              <a:t> Personalisation and choice</a:t>
            </a:r>
          </a:p>
          <a:p>
            <a:endParaRPr lang="en-GB" altLang="en-US" dirty="0"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GB" altLang="en-US" dirty="0">
                <a:cs typeface="Arial" panose="020B0604020202020204" pitchFamily="34" charset="0"/>
              </a:rPr>
              <a:t> Appropriate pathways</a:t>
            </a:r>
          </a:p>
          <a:p>
            <a:endParaRPr lang="en-GB" altLang="en-US" dirty="0"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GB" altLang="en-US" dirty="0">
                <a:cs typeface="Arial" panose="020B0604020202020204" pitchFamily="34" charset="0"/>
              </a:rPr>
              <a:t> Skill development </a:t>
            </a:r>
            <a:r>
              <a:rPr lang="en-GB" altLang="en-US" dirty="0">
                <a:cs typeface="Arial" panose="020B0604020202020204" pitchFamily="34" charset="0"/>
                <a:sym typeface="Wingdings" pitchFamily="2" charset="2"/>
              </a:rPr>
              <a:t> post school transition</a:t>
            </a:r>
            <a:endParaRPr lang="en-GB" altLang="en-US" dirty="0"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8CEE27-C38D-4D98-9AC5-64139415A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6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84"/>
    </mc:Choice>
    <mc:Fallback xmlns="">
      <p:transition spd="slow" advTm="103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/>
          <p:cNvSpPr txBox="1">
            <a:spLocks/>
          </p:cNvSpPr>
          <p:nvPr/>
        </p:nvSpPr>
        <p:spPr>
          <a:xfrm>
            <a:off x="420414" y="864486"/>
            <a:ext cx="8723586" cy="638490"/>
          </a:xfrm>
          <a:prstGeom prst="rect">
            <a:avLst/>
          </a:prstGeom>
        </p:spPr>
        <p:txBody>
          <a:bodyPr>
            <a:noAutofit/>
          </a:bodyPr>
          <a:lstStyle>
            <a:lvl1pPr marL="422980" indent="-422980" algn="l" defTabSz="563973" rtl="0" eaLnBrk="1" latinLnBrk="0" hangingPunct="1">
              <a:spcBef>
                <a:spcPct val="20000"/>
              </a:spcBef>
              <a:buFont typeface="Arial"/>
              <a:buChar char="•"/>
              <a:defRPr sz="39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6457" indent="-352484" algn="l" defTabSz="563973" rtl="0" eaLnBrk="1" latinLnBrk="0" hangingPunct="1">
              <a:spcBef>
                <a:spcPct val="20000"/>
              </a:spcBef>
              <a:buFont typeface="Arial"/>
              <a:buChar char="–"/>
              <a:defRPr sz="34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09935" indent="-281987" algn="l" defTabSz="563973" rtl="0" eaLnBrk="1" latinLnBrk="0" hangingPunct="1">
              <a:spcBef>
                <a:spcPct val="20000"/>
              </a:spcBef>
              <a:buFont typeface="Arial"/>
              <a:buChar char="•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73908" indent="-281987" algn="l" defTabSz="563973" rtl="0" eaLnBrk="1" latinLnBrk="0" hangingPunct="1">
              <a:spcBef>
                <a:spcPct val="20000"/>
              </a:spcBef>
              <a:buFont typeface="Arial"/>
              <a:buChar char="–"/>
              <a:defRPr sz="24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37883" indent="-281987" algn="l" defTabSz="563973" rtl="0" eaLnBrk="1" latinLnBrk="0" hangingPunct="1">
              <a:spcBef>
                <a:spcPct val="20000"/>
              </a:spcBef>
              <a:buFont typeface="Arial"/>
              <a:buChar char="»"/>
              <a:defRPr sz="24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01856" indent="-281987" algn="l" defTabSz="563973" rtl="0" eaLnBrk="1" latinLnBrk="0" hangingPunct="1">
              <a:spcBef>
                <a:spcPct val="20000"/>
              </a:spcBef>
              <a:buFont typeface="Arial"/>
              <a:buChar char="•"/>
              <a:defRPr sz="24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65829" indent="-281987" algn="l" defTabSz="563973" rtl="0" eaLnBrk="1" latinLnBrk="0" hangingPunct="1">
              <a:spcBef>
                <a:spcPct val="20000"/>
              </a:spcBef>
              <a:buFont typeface="Arial"/>
              <a:buChar char="•"/>
              <a:defRPr sz="24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29804" indent="-281987" algn="l" defTabSz="563973" rtl="0" eaLnBrk="1" latinLnBrk="0" hangingPunct="1">
              <a:spcBef>
                <a:spcPct val="20000"/>
              </a:spcBef>
              <a:buFont typeface="Arial"/>
              <a:buChar char="•"/>
              <a:defRPr sz="24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93777" indent="-281987" algn="l" defTabSz="563973" rtl="0" eaLnBrk="1" latinLnBrk="0" hangingPunct="1">
              <a:spcBef>
                <a:spcPct val="20000"/>
              </a:spcBef>
              <a:buFont typeface="Arial"/>
              <a:buChar char="•"/>
              <a:defRPr sz="24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800" dirty="0">
                <a:latin typeface="Arial Black" panose="020B0A04020102020204" pitchFamily="34" charset="0"/>
                <a:cs typeface="Arial" panose="020B0604020202020204" pitchFamily="34" charset="0"/>
              </a:rPr>
              <a:t>Positive and sustained destinations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420414" y="1600203"/>
            <a:ext cx="8150379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GB" sz="2400" dirty="0"/>
              <a:t>School leaver destination figures are published annually. 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b="1" dirty="0"/>
              <a:t>Leaver destinations </a:t>
            </a:r>
            <a:r>
              <a:rPr lang="en-GB" sz="2400" dirty="0"/>
              <a:t>– The most up to date information available is for session 2019/20, where 92.3% of our leavers went on to a positive and sustained post-school destination. 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This is one percentage point below our other comparator schools, however is a 6% increase since 2015.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Our leaver destination figure for 20/21 will be published by government in February 2022 and is looking to be considerably higher</a:t>
            </a:r>
          </a:p>
          <a:p>
            <a:pPr marL="0" indent="0"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12595" y="1382751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28" y="187616"/>
            <a:ext cx="2316744" cy="76434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310BF18-CEFC-426F-873D-9BE64C861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0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14"/>
    </mc:Choice>
    <mc:Fallback xmlns="">
      <p:transition spd="slow" advTm="89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61" y="355279"/>
            <a:ext cx="2316744" cy="76434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12595" y="1382751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12595" y="6508595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12595" y="1645876"/>
            <a:ext cx="84053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friends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media, including social media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teachers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parents and carers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extended family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SDS Careers Advisers</a:t>
            </a:r>
          </a:p>
          <a:p>
            <a:endParaRPr lang="en-GB" sz="4000" dirty="0"/>
          </a:p>
          <a:p>
            <a:r>
              <a:rPr lang="en-GB" sz="3200" dirty="0"/>
              <a:t>THIS MEANS THAT SCHOOL NEEDS TO WORK IN PARTNERSHIP WITH HOME TO ENSURE THE BEST OUTCOMES FOR OUR YOUNG PEOPLE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EE86DF-1CBF-4048-B144-135B7FCB2462}"/>
              </a:ext>
            </a:extLst>
          </p:cNvPr>
          <p:cNvSpPr/>
          <p:nvPr/>
        </p:nvSpPr>
        <p:spPr>
          <a:xfrm>
            <a:off x="786809" y="42019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latin typeface="Arial Black" panose="020B0A04020102020204" pitchFamily="34" charset="0"/>
              </a:rPr>
              <a:t>Top influencers on learning </a:t>
            </a:r>
            <a:br>
              <a:rPr lang="en-GB" sz="2000" dirty="0">
                <a:latin typeface="Arial Black" panose="020B0A04020102020204" pitchFamily="34" charset="0"/>
              </a:rPr>
            </a:br>
            <a:r>
              <a:rPr lang="en-GB" sz="2000" dirty="0">
                <a:latin typeface="Arial Black" panose="020B0A04020102020204" pitchFamily="34" charset="0"/>
              </a:rPr>
              <a:t>and career choices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E4456D9-1555-4F83-9D57-833889288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7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22"/>
    </mc:Choice>
    <mc:Fallback xmlns="">
      <p:transition spd="slow" advTm="69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61" y="355279"/>
            <a:ext cx="2316744" cy="76434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12595" y="1382751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12595" y="6508595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12595" y="1441622"/>
            <a:ext cx="840531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b="1" u="sng" dirty="0">
                <a:cs typeface="Arial" panose="020B0604020202020204" pitchFamily="34" charset="0"/>
              </a:rPr>
              <a:t>Sources of information</a:t>
            </a:r>
            <a:endParaRPr lang="en-GB" altLang="en-US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hlinkClick r:id="rId5"/>
              </a:rPr>
              <a:t>www.johnstonehigh.co.uk</a:t>
            </a:r>
            <a:r>
              <a:rPr lang="en-GB" sz="1800" dirty="0"/>
              <a:t> – everything you need to know about JHS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hlinkClick r:id="rId6"/>
              </a:rPr>
              <a:t>www.parentforumscotland.org.uk</a:t>
            </a:r>
            <a:r>
              <a:rPr lang="en-GB" sz="1800" dirty="0"/>
              <a:t> – general website for parents in Scotland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hlinkClick r:id="rId7"/>
              </a:rPr>
              <a:t>www.myworldofwork.co.uk</a:t>
            </a:r>
            <a:r>
              <a:rPr lang="en-GB" sz="1800" dirty="0"/>
              <a:t> - SDS website with career planning tools and information</a:t>
            </a:r>
            <a:endParaRPr lang="en-GB" sz="1800" u="sng" dirty="0">
              <a:hlinkClick r:id="rId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u="sng" dirty="0">
                <a:highlight>
                  <a:srgbClr val="FFFF00"/>
                </a:highlight>
                <a:hlinkClick r:id="rId8"/>
              </a:rPr>
              <a:t>https://www.myworldofwork.co.uk/parents/topics</a:t>
            </a:r>
            <a:r>
              <a:rPr lang="en-GB" sz="1800" dirty="0">
                <a:highlight>
                  <a:srgbClr val="FFFF00"/>
                </a:highlight>
              </a:rPr>
              <a:t> - Direct access to parent section, it contains links to info specific for S1 parents/ S2-3 re options / S4-6 re destinations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hlinkClick r:id="rId9"/>
              </a:rPr>
              <a:t>www.apprenticeship.scot</a:t>
            </a:r>
            <a:r>
              <a:rPr lang="en-GB" sz="1800" dirty="0"/>
              <a:t> – more on apprenticeships which have changed significantly from those 15+ years ago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hlinkClick r:id="rId10"/>
              </a:rPr>
              <a:t>www.westcollegescotland.ac.uk</a:t>
            </a:r>
            <a:r>
              <a:rPr lang="en-GB" sz="1800" dirty="0"/>
              <a:t> – West College Scotland website (has courses starting Jan 2022)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hlinkClick r:id="rId11"/>
              </a:rPr>
              <a:t>www.ucas.com/</a:t>
            </a:r>
            <a:r>
              <a:rPr lang="en-GB" sz="1800" dirty="0"/>
              <a:t> - University entry system (deadline 15</a:t>
            </a:r>
            <a:r>
              <a:rPr lang="en-GB" sz="1800" baseline="30000" dirty="0"/>
              <a:t>th</a:t>
            </a:r>
            <a:r>
              <a:rPr lang="en-GB" sz="1800" dirty="0"/>
              <a:t> Jan for August 2022 start)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hlinkClick r:id="rId12"/>
              </a:rPr>
              <a:t>www.ukcat.ac.uk/</a:t>
            </a:r>
            <a:r>
              <a:rPr lang="en-GB" sz="1800" dirty="0"/>
              <a:t> - all about the mandatory test for medicine/dentistry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hlinkClick r:id="rId13"/>
              </a:rPr>
              <a:t>www.lnat.ac.uk/</a:t>
            </a:r>
            <a:r>
              <a:rPr lang="en-GB" sz="1800" dirty="0"/>
              <a:t> - all about the mandatory test for entry for law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hlinkClick r:id="rId14"/>
              </a:rPr>
              <a:t>www.unistats.com/</a:t>
            </a:r>
            <a:r>
              <a:rPr lang="en-GB" sz="1800" dirty="0"/>
              <a:t> - Statistics and information to compare Universities and courses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hlinkClick r:id="rId15"/>
              </a:rPr>
              <a:t>www.hecsu.ac.uk/</a:t>
            </a:r>
            <a:r>
              <a:rPr lang="en-GB" sz="1800" dirty="0"/>
              <a:t> - Information on what graduates go on to do with their degrees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hlinkClick r:id="rId16"/>
              </a:rPr>
              <a:t>www.saas.gov.uk/</a:t>
            </a:r>
            <a:r>
              <a:rPr lang="en-GB" sz="1800" dirty="0"/>
              <a:t> - SASS (</a:t>
            </a:r>
            <a:r>
              <a:rPr lang="en-GB" sz="1800" dirty="0" err="1"/>
              <a:t>uni</a:t>
            </a:r>
            <a:r>
              <a:rPr lang="en-GB" sz="1800" dirty="0"/>
              <a:t> and college) funding website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hlinkClick r:id="rId17"/>
              </a:rPr>
              <a:t>https://erasmusplus.org.uk/</a:t>
            </a:r>
            <a:r>
              <a:rPr lang="en-GB" sz="1800" dirty="0"/>
              <a:t> - info on studying abroad</a:t>
            </a:r>
          </a:p>
          <a:p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Tx/>
              <a:buChar char="•"/>
            </a:pPr>
            <a:endParaRPr lang="en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BA6D4B-0593-4BC0-AB6A-1D043EB35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9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23"/>
    </mc:Choice>
    <mc:Fallback xmlns="">
      <p:transition spd="slow" advTm="58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61" y="355279"/>
            <a:ext cx="2316744" cy="76434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12595" y="1382751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12595" y="6508595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12595" y="1441622"/>
            <a:ext cx="84053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4400" b="1" dirty="0"/>
          </a:p>
          <a:p>
            <a:pPr algn="ctr"/>
            <a:endParaRPr lang="en-GB" sz="4400" b="1" dirty="0"/>
          </a:p>
          <a:p>
            <a:pPr algn="ctr"/>
            <a:r>
              <a:rPr lang="en-GB" sz="4400" b="1" dirty="0"/>
              <a:t>Mr Menzies</a:t>
            </a:r>
          </a:p>
          <a:p>
            <a:pPr algn="ctr"/>
            <a:r>
              <a:rPr lang="en-GB" sz="4400" b="1" dirty="0"/>
              <a:t>Depute Head Teacher (curriculum)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2B95C4-67AC-4110-9127-CF7E16655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90"/>
    </mc:Choice>
    <mc:Fallback>
      <p:transition spd="slow" advTm="9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61" y="355279"/>
            <a:ext cx="2316744" cy="76434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12595" y="1382751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12595" y="6508595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12595" y="1441622"/>
            <a:ext cx="84053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start talking and listening early</a:t>
            </a:r>
          </a:p>
          <a:p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be open minded</a:t>
            </a:r>
          </a:p>
          <a:p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get informed about subjects and associated careers</a:t>
            </a:r>
          </a:p>
          <a:p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hlinkClick r:id="rId5"/>
              </a:rPr>
              <a:t>visit the parent and carer section of My World of Work</a:t>
            </a:r>
            <a:endParaRPr lang="en-GB" dirty="0"/>
          </a:p>
          <a:p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find out the choices available, including work-related learning options such as Foundation Apprenticeships</a:t>
            </a:r>
          </a:p>
          <a:p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keep talking and listening.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BB2724-E6D6-4AA8-8B49-F5FB99CCD14C}"/>
              </a:ext>
            </a:extLst>
          </p:cNvPr>
          <p:cNvSpPr/>
          <p:nvPr/>
        </p:nvSpPr>
        <p:spPr>
          <a:xfrm>
            <a:off x="542260" y="391665"/>
            <a:ext cx="57734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 Black" panose="020B0A04020102020204" pitchFamily="34" charset="0"/>
              </a:rPr>
              <a:t>Subject Choices – points to consider for parents and carers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3D42F4B-6626-4ECC-8974-2F307C566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5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823"/>
    </mc:Choice>
    <mc:Fallback>
      <p:transition spd="slow" advTm="110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61" y="355279"/>
            <a:ext cx="2316744" cy="76434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12595" y="1382751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12595" y="6508595"/>
            <a:ext cx="84053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12595" y="1536174"/>
            <a:ext cx="84053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/>
              <a:t>Curriculum Setup</a:t>
            </a:r>
          </a:p>
          <a:p>
            <a:endParaRPr lang="en-GB" dirty="0">
              <a:cs typeface="Arial" panose="020B0604020202020204" pitchFamily="34" charset="0"/>
            </a:endParaRPr>
          </a:p>
          <a:p>
            <a:pPr marL="182563" indent="-182563">
              <a:buFont typeface="Arial" pitchFamily="34" charset="0"/>
              <a:buChar char="•"/>
            </a:pPr>
            <a:r>
              <a:rPr lang="en-GB" dirty="0">
                <a:cs typeface="Arial" panose="020B0604020202020204" pitchFamily="34" charset="0"/>
              </a:rPr>
              <a:t>BGE – Broad range of subjects within 8 curricular areas</a:t>
            </a:r>
          </a:p>
          <a:p>
            <a:pPr marL="793519" lvl="1" indent="-182563">
              <a:buFont typeface="Arial" pitchFamily="34" charset="0"/>
              <a:buChar char="•"/>
            </a:pPr>
            <a:r>
              <a:rPr lang="en-GB" dirty="0">
                <a:cs typeface="Arial" panose="020B0604020202020204" pitchFamily="34" charset="0"/>
              </a:rPr>
              <a:t>Maths, English, Languages, Sciences, Technologies, Expressive Arts, HWB &amp; Social Subjects</a:t>
            </a:r>
          </a:p>
          <a:p>
            <a:pPr>
              <a:buFont typeface="Arial" pitchFamily="34" charset="0"/>
              <a:buChar char="•"/>
            </a:pPr>
            <a:endParaRPr lang="en-GB" dirty="0"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dirty="0">
                <a:cs typeface="Arial" panose="020B0604020202020204" pitchFamily="34" charset="0"/>
              </a:rPr>
              <a:t> S1-S2 pupils study within all curricular areas</a:t>
            </a:r>
          </a:p>
          <a:p>
            <a:pPr>
              <a:buFont typeface="Arial" pitchFamily="34" charset="0"/>
              <a:buChar char="•"/>
            </a:pPr>
            <a:endParaRPr lang="en-GB" dirty="0">
              <a:cs typeface="Arial" panose="020B0604020202020204" pitchFamily="34" charset="0"/>
            </a:endParaRPr>
          </a:p>
          <a:p>
            <a:pPr marL="182563" indent="-182563">
              <a:buFont typeface="Arial" pitchFamily="34" charset="0"/>
              <a:buChar char="•"/>
            </a:pPr>
            <a:r>
              <a:rPr lang="en-GB" dirty="0">
                <a:cs typeface="Arial" panose="020B0604020202020204" pitchFamily="34" charset="0"/>
              </a:rPr>
              <a:t>S3 pupils remain within all 8 curricular areas but now have opportunity for personalisation and choice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D34E0A-B199-4580-B0A6-EEB547AAC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13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00"/>
    </mc:Choice>
    <mc:Fallback>
      <p:transition spd="slow" advTm="7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14212</TotalTime>
  <Words>996</Words>
  <Application>Microsoft Office PowerPoint</Application>
  <PresentationFormat>On-screen Show (4:3)</PresentationFormat>
  <Paragraphs>219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Eastwood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Graeme Johnston</dc:creator>
  <cp:lastModifiedBy>g menzies</cp:lastModifiedBy>
  <cp:revision>144</cp:revision>
  <dcterms:created xsi:type="dcterms:W3CDTF">2016-08-10T17:04:32Z</dcterms:created>
  <dcterms:modified xsi:type="dcterms:W3CDTF">2021-12-14T13:56:17Z</dcterms:modified>
</cp:coreProperties>
</file>