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326" r:id="rId4"/>
    <p:sldId id="328" r:id="rId5"/>
    <p:sldId id="335" r:id="rId6"/>
    <p:sldId id="329" r:id="rId7"/>
    <p:sldId id="330" r:id="rId8"/>
    <p:sldId id="333" r:id="rId9"/>
    <p:sldId id="334" r:id="rId10"/>
  </p:sldIdLst>
  <p:sldSz cx="9144000" cy="6858000" type="screen4x3"/>
  <p:notesSz cx="6799263" cy="9875838"/>
  <p:defaultTextStyle>
    <a:defPPr>
      <a:defRPr lang="en-US"/>
    </a:defPPr>
    <a:lvl1pPr marL="0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73" autoAdjust="0"/>
    <p:restoredTop sz="93792" autoAdjust="0"/>
  </p:normalViewPr>
  <p:slideViewPr>
    <p:cSldViewPr snapToGrid="0" snapToObjects="1">
      <p:cViewPr varScale="1">
        <p:scale>
          <a:sx n="130" d="100"/>
          <a:sy n="130" d="100"/>
        </p:scale>
        <p:origin x="93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736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9D57-4176-4960-9251-5AB7357EB087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736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61047-8090-48B1-9EE8-2FF21A772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640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736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C1084-739C-4F31-B802-F542D4E7BFE2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34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52750"/>
            <a:ext cx="5439410" cy="388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736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575EB-F790-423F-8B2F-E0B5FFA69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84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55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033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498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08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837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025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7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3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7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1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5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9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7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1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0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1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396875"/>
            <a:ext cx="1543050" cy="84518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96875"/>
            <a:ext cx="4476750" cy="84518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2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3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892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492">
                <a:solidFill>
                  <a:schemeClr val="tx1">
                    <a:tint val="75000"/>
                  </a:schemeClr>
                </a:solidFill>
              </a:defRPr>
            </a:lvl1pPr>
            <a:lvl2pPr marL="56397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7948" indent="0">
              <a:buNone/>
              <a:defRPr sz="1939">
                <a:solidFill>
                  <a:schemeClr val="tx1">
                    <a:tint val="75000"/>
                  </a:schemeClr>
                </a:solidFill>
              </a:defRPr>
            </a:lvl3pPr>
            <a:lvl4pPr marL="1691921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4pPr>
            <a:lvl5pPr marL="2255895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5pPr>
            <a:lvl6pPr marL="2819869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6pPr>
            <a:lvl7pPr marL="3383843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7pPr>
            <a:lvl8pPr marL="3947817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8pPr>
            <a:lvl9pPr marL="4511791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7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311402"/>
            <a:ext cx="3009900" cy="6537325"/>
          </a:xfrm>
        </p:spPr>
        <p:txBody>
          <a:bodyPr/>
          <a:lstStyle>
            <a:lvl1pPr>
              <a:defRPr sz="3415"/>
            </a:lvl1pPr>
            <a:lvl2pPr>
              <a:defRPr sz="2954"/>
            </a:lvl2pPr>
            <a:lvl3pPr>
              <a:defRPr sz="249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311402"/>
            <a:ext cx="3009900" cy="6537325"/>
          </a:xfrm>
        </p:spPr>
        <p:txBody>
          <a:bodyPr/>
          <a:lstStyle>
            <a:lvl1pPr>
              <a:defRPr sz="3415"/>
            </a:lvl1pPr>
            <a:lvl2pPr>
              <a:defRPr sz="2954"/>
            </a:lvl2pPr>
            <a:lvl3pPr>
              <a:defRPr sz="249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3973" indent="0">
              <a:buNone/>
              <a:defRPr sz="2492" b="1"/>
            </a:lvl2pPr>
            <a:lvl3pPr marL="1127948" indent="0">
              <a:buNone/>
              <a:defRPr sz="2215" b="1"/>
            </a:lvl3pPr>
            <a:lvl4pPr marL="1691921" indent="0">
              <a:buNone/>
              <a:defRPr sz="1939" b="1"/>
            </a:lvl4pPr>
            <a:lvl5pPr marL="2255895" indent="0">
              <a:buNone/>
              <a:defRPr sz="1939" b="1"/>
            </a:lvl5pPr>
            <a:lvl6pPr marL="2819869" indent="0">
              <a:buNone/>
              <a:defRPr sz="1939" b="1"/>
            </a:lvl6pPr>
            <a:lvl7pPr marL="3383843" indent="0">
              <a:buNone/>
              <a:defRPr sz="1939" b="1"/>
            </a:lvl7pPr>
            <a:lvl8pPr marL="3947817" indent="0">
              <a:buNone/>
              <a:defRPr sz="1939" b="1"/>
            </a:lvl8pPr>
            <a:lvl9pPr marL="4511791" indent="0">
              <a:buNone/>
              <a:defRPr sz="19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954"/>
            </a:lvl1pPr>
            <a:lvl2pPr>
              <a:defRPr sz="2492"/>
            </a:lvl2pPr>
            <a:lvl3pPr>
              <a:defRPr sz="2215"/>
            </a:lvl3pPr>
            <a:lvl4pPr>
              <a:defRPr sz="1939"/>
            </a:lvl4pPr>
            <a:lvl5pPr>
              <a:defRPr sz="1939"/>
            </a:lvl5pPr>
            <a:lvl6pPr>
              <a:defRPr sz="1939"/>
            </a:lvl6pPr>
            <a:lvl7pPr>
              <a:defRPr sz="1939"/>
            </a:lvl7pPr>
            <a:lvl8pPr>
              <a:defRPr sz="1939"/>
            </a:lvl8pPr>
            <a:lvl9pPr>
              <a:defRPr sz="19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3973" indent="0">
              <a:buNone/>
              <a:defRPr sz="2492" b="1"/>
            </a:lvl2pPr>
            <a:lvl3pPr marL="1127948" indent="0">
              <a:buNone/>
              <a:defRPr sz="2215" b="1"/>
            </a:lvl3pPr>
            <a:lvl4pPr marL="1691921" indent="0">
              <a:buNone/>
              <a:defRPr sz="1939" b="1"/>
            </a:lvl4pPr>
            <a:lvl5pPr marL="2255895" indent="0">
              <a:buNone/>
              <a:defRPr sz="1939" b="1"/>
            </a:lvl5pPr>
            <a:lvl6pPr marL="2819869" indent="0">
              <a:buNone/>
              <a:defRPr sz="1939" b="1"/>
            </a:lvl6pPr>
            <a:lvl7pPr marL="3383843" indent="0">
              <a:buNone/>
              <a:defRPr sz="1939" b="1"/>
            </a:lvl7pPr>
            <a:lvl8pPr marL="3947817" indent="0">
              <a:buNone/>
              <a:defRPr sz="1939" b="1"/>
            </a:lvl8pPr>
            <a:lvl9pPr marL="4511791" indent="0">
              <a:buNone/>
              <a:defRPr sz="19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954"/>
            </a:lvl1pPr>
            <a:lvl2pPr>
              <a:defRPr sz="2492"/>
            </a:lvl2pPr>
            <a:lvl3pPr>
              <a:defRPr sz="2215"/>
            </a:lvl3pPr>
            <a:lvl4pPr>
              <a:defRPr sz="1939"/>
            </a:lvl4pPr>
            <a:lvl5pPr>
              <a:defRPr sz="1939"/>
            </a:lvl5pPr>
            <a:lvl6pPr>
              <a:defRPr sz="1939"/>
            </a:lvl6pPr>
            <a:lvl7pPr>
              <a:defRPr sz="1939"/>
            </a:lvl7pPr>
            <a:lvl8pPr>
              <a:defRPr sz="1939"/>
            </a:lvl8pPr>
            <a:lvl9pPr>
              <a:defRPr sz="19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0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6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492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1" cy="5853114"/>
          </a:xfrm>
        </p:spPr>
        <p:txBody>
          <a:bodyPr/>
          <a:lstStyle>
            <a:lvl1pPr>
              <a:defRPr sz="3969"/>
            </a:lvl1pPr>
            <a:lvl2pPr>
              <a:defRPr sz="3415"/>
            </a:lvl2pPr>
            <a:lvl3pPr>
              <a:defRPr sz="2954"/>
            </a:lvl3pPr>
            <a:lvl4pPr>
              <a:defRPr sz="2492"/>
            </a:lvl4pPr>
            <a:lvl5pPr>
              <a:defRPr sz="2492"/>
            </a:lvl5pPr>
            <a:lvl6pPr>
              <a:defRPr sz="2492"/>
            </a:lvl6pPr>
            <a:lvl7pPr>
              <a:defRPr sz="2492"/>
            </a:lvl7pPr>
            <a:lvl8pPr>
              <a:defRPr sz="2492"/>
            </a:lvl8pPr>
            <a:lvl9pPr>
              <a:defRPr sz="249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754"/>
            </a:lvl1pPr>
            <a:lvl2pPr marL="563973" indent="0">
              <a:buNone/>
              <a:defRPr sz="1477"/>
            </a:lvl2pPr>
            <a:lvl3pPr marL="1127948" indent="0">
              <a:buNone/>
              <a:defRPr sz="1200"/>
            </a:lvl3pPr>
            <a:lvl4pPr marL="1691921" indent="0">
              <a:buNone/>
              <a:defRPr sz="1108"/>
            </a:lvl4pPr>
            <a:lvl5pPr marL="2255895" indent="0">
              <a:buNone/>
              <a:defRPr sz="1108"/>
            </a:lvl5pPr>
            <a:lvl6pPr marL="2819869" indent="0">
              <a:buNone/>
              <a:defRPr sz="1108"/>
            </a:lvl6pPr>
            <a:lvl7pPr marL="3383843" indent="0">
              <a:buNone/>
              <a:defRPr sz="1108"/>
            </a:lvl7pPr>
            <a:lvl8pPr marL="3947817" indent="0">
              <a:buNone/>
              <a:defRPr sz="1108"/>
            </a:lvl8pPr>
            <a:lvl9pPr marL="4511791" indent="0">
              <a:buNone/>
              <a:defRPr sz="110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8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492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969"/>
            </a:lvl1pPr>
            <a:lvl2pPr marL="563973" indent="0">
              <a:buNone/>
              <a:defRPr sz="3415"/>
            </a:lvl2pPr>
            <a:lvl3pPr marL="1127948" indent="0">
              <a:buNone/>
              <a:defRPr sz="2954"/>
            </a:lvl3pPr>
            <a:lvl4pPr marL="1691921" indent="0">
              <a:buNone/>
              <a:defRPr sz="2492"/>
            </a:lvl4pPr>
            <a:lvl5pPr marL="2255895" indent="0">
              <a:buNone/>
              <a:defRPr sz="2492"/>
            </a:lvl5pPr>
            <a:lvl6pPr marL="2819869" indent="0">
              <a:buNone/>
              <a:defRPr sz="2492"/>
            </a:lvl6pPr>
            <a:lvl7pPr marL="3383843" indent="0">
              <a:buNone/>
              <a:defRPr sz="2492"/>
            </a:lvl7pPr>
            <a:lvl8pPr marL="3947817" indent="0">
              <a:buNone/>
              <a:defRPr sz="2492"/>
            </a:lvl8pPr>
            <a:lvl9pPr marL="4511791" indent="0">
              <a:buNone/>
              <a:defRPr sz="249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754"/>
            </a:lvl1pPr>
            <a:lvl2pPr marL="563973" indent="0">
              <a:buNone/>
              <a:defRPr sz="1477"/>
            </a:lvl2pPr>
            <a:lvl3pPr marL="1127948" indent="0">
              <a:buNone/>
              <a:defRPr sz="1200"/>
            </a:lvl3pPr>
            <a:lvl4pPr marL="1691921" indent="0">
              <a:buNone/>
              <a:defRPr sz="1108"/>
            </a:lvl4pPr>
            <a:lvl5pPr marL="2255895" indent="0">
              <a:buNone/>
              <a:defRPr sz="1108"/>
            </a:lvl5pPr>
            <a:lvl6pPr marL="2819869" indent="0">
              <a:buNone/>
              <a:defRPr sz="1108"/>
            </a:lvl6pPr>
            <a:lvl7pPr marL="3383843" indent="0">
              <a:buNone/>
              <a:defRPr sz="1108"/>
            </a:lvl7pPr>
            <a:lvl8pPr marL="3947817" indent="0">
              <a:buNone/>
              <a:defRPr sz="1108"/>
            </a:lvl8pPr>
            <a:lvl9pPr marL="4511791" indent="0">
              <a:buNone/>
              <a:defRPr sz="110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9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FDF72-7288-0646-8541-50C7889239FA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6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3973" rtl="0" eaLnBrk="1" latinLnBrk="0" hangingPunct="1">
        <a:spcBef>
          <a:spcPct val="0"/>
        </a:spcBef>
        <a:buNone/>
        <a:defRPr sz="54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980" indent="-422980" algn="l" defTabSz="563973" rtl="0" eaLnBrk="1" latinLnBrk="0" hangingPunct="1">
        <a:spcBef>
          <a:spcPct val="20000"/>
        </a:spcBef>
        <a:buFont typeface="Arial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916457" indent="-352484" algn="l" defTabSz="563973" rtl="0" eaLnBrk="1" latinLnBrk="0" hangingPunct="1">
        <a:spcBef>
          <a:spcPct val="20000"/>
        </a:spcBef>
        <a:buFont typeface="Arial"/>
        <a:buChar char="–"/>
        <a:defRPr sz="3415" kern="1200">
          <a:solidFill>
            <a:schemeClr val="tx1"/>
          </a:solidFill>
          <a:latin typeface="+mn-lt"/>
          <a:ea typeface="+mn-ea"/>
          <a:cs typeface="+mn-cs"/>
        </a:defRPr>
      </a:lvl2pPr>
      <a:lvl3pPr marL="1409935" indent="-281987" algn="l" defTabSz="563973" rtl="0" eaLnBrk="1" latinLnBrk="0" hangingPunct="1">
        <a:spcBef>
          <a:spcPct val="20000"/>
        </a:spcBef>
        <a:buFont typeface="Arial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73908" indent="-281987" algn="l" defTabSz="563973" rtl="0" eaLnBrk="1" latinLnBrk="0" hangingPunct="1">
        <a:spcBef>
          <a:spcPct val="20000"/>
        </a:spcBef>
        <a:buFont typeface="Arial"/>
        <a:buChar char="–"/>
        <a:defRPr sz="2492" kern="1200">
          <a:solidFill>
            <a:schemeClr val="tx1"/>
          </a:solidFill>
          <a:latin typeface="+mn-lt"/>
          <a:ea typeface="+mn-ea"/>
          <a:cs typeface="+mn-cs"/>
        </a:defRPr>
      </a:lvl4pPr>
      <a:lvl5pPr marL="2537883" indent="-281987" algn="l" defTabSz="563973" rtl="0" eaLnBrk="1" latinLnBrk="0" hangingPunct="1">
        <a:spcBef>
          <a:spcPct val="20000"/>
        </a:spcBef>
        <a:buFont typeface="Arial"/>
        <a:buChar char="»"/>
        <a:defRPr sz="2492" kern="1200">
          <a:solidFill>
            <a:schemeClr val="tx1"/>
          </a:solidFill>
          <a:latin typeface="+mn-lt"/>
          <a:ea typeface="+mn-ea"/>
          <a:cs typeface="+mn-cs"/>
        </a:defRPr>
      </a:lvl5pPr>
      <a:lvl6pPr marL="3101856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6pPr>
      <a:lvl7pPr marL="3665829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7pPr>
      <a:lvl8pPr marL="4229804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8pPr>
      <a:lvl9pPr marL="4793777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3973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7948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91921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5895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9869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83843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47817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11791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orms.office.com/Pages/ResponsePage.aspx?id=oyzTzM4Wj0KVQTctawUZKVp_9FTlxWhJpL2oiwVbcEhUMDJYV1I4MjJQVVFJTDA3VERWUklEQkQwRS4u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5259" y="1616927"/>
            <a:ext cx="4689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Johnstone High School</a:t>
            </a:r>
          </a:p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day induction lesson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508595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21D87F4-D2BB-435B-BFE5-16A0E0B15035}"/>
              </a:ext>
            </a:extLst>
          </p:cNvPr>
          <p:cNvSpPr txBox="1"/>
          <p:nvPr/>
        </p:nvSpPr>
        <p:spPr>
          <a:xfrm>
            <a:off x="959068" y="2460053"/>
            <a:ext cx="7312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Johnstone High School</a:t>
            </a:r>
          </a:p>
          <a:p>
            <a:pPr algn="ctr"/>
            <a:r>
              <a:rPr lang="en-GB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Celebrating Wider Achievement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F6CC7A-3566-4694-8A1C-B2594A73E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028998"/>
            <a:ext cx="78486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12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Johnstone High School we want to recognise the vast array of skills, qualities, talent and commitment that our young people display both within school and across our wider community.</a:t>
            </a: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JHS colours system is a way of recognising these wonderful achievements. As a school we are striving to gain more and more information about the wide and varied range of activities that our young people are involved in.</a:t>
            </a: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5544" y="1359673"/>
            <a:ext cx="3813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326095" y="510078"/>
            <a:ext cx="82779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Celebrating Wider Achievement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A99E6C-4741-4D19-A2C0-7351AFDFC6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7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5544" y="1359673"/>
            <a:ext cx="3813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314161" y="198844"/>
            <a:ext cx="65046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celebrating Wider Achievement important 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61339" y="1752260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08B9C-34F6-444B-BF4A-E6E2BB1915B2}"/>
              </a:ext>
            </a:extLst>
          </p:cNvPr>
          <p:cNvSpPr txBox="1"/>
          <p:nvPr/>
        </p:nvSpPr>
        <p:spPr>
          <a:xfrm>
            <a:off x="412595" y="1470284"/>
            <a:ext cx="845656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a school, we aim to promote how valuable achievements are and how important it is for young people to have the opportunity to take part in activities.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believe that celebrating young people’s success helps to develop important skills for learning, life and work, and increases a sense of positivity and well-being.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Keeping a record of personal achievements and what a young person has been involved in will help to strengthen the personal/supporting statements that a child writes when they come to apply for training, college, university or jobs.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9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198844"/>
            <a:ext cx="5843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we celebrate Wider Achievement?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colours system is designed to recognise/celebrate the achievements of pupils both in and out of school.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Being awarded colours is a great honour and pupils need to demonstrate commitment in order to be considered for an award. To celebrate the achievements of all of our young people we award 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four levels of School Colours</a:t>
            </a: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each of the following categories:</a:t>
            </a:r>
          </a:p>
          <a:p>
            <a:pPr algn="l" rtl="0"/>
            <a:endParaRPr lang="en-GB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Community 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82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619076"/>
            <a:ext cx="58438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Colours Categories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A46083-87CE-4C96-A835-688818315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0" y="1609724"/>
            <a:ext cx="7239000" cy="378433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1E1A980-CCB0-41E2-B658-7E3F35148D25}"/>
              </a:ext>
            </a:extLst>
          </p:cNvPr>
          <p:cNvSpPr txBox="1"/>
          <p:nvPr/>
        </p:nvSpPr>
        <p:spPr>
          <a:xfrm>
            <a:off x="2151897" y="5426359"/>
            <a:ext cx="563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category - examples</a:t>
            </a:r>
          </a:p>
        </p:txBody>
      </p:sp>
    </p:spTree>
    <p:extLst>
      <p:ext uri="{BB962C8B-B14F-4D97-AF65-F5344CB8AC3E}">
        <p14:creationId xmlns:p14="http://schemas.microsoft.com/office/powerpoint/2010/main" val="285823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198844"/>
            <a:ext cx="5843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Johnstone High School</a:t>
            </a:r>
          </a:p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Colours Programme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A46EA54-6796-4665-AA86-ADC4B30B863C}"/>
              </a:ext>
            </a:extLst>
          </p:cNvPr>
          <p:cNvGrpSpPr/>
          <p:nvPr/>
        </p:nvGrpSpPr>
        <p:grpSpPr>
          <a:xfrm>
            <a:off x="2418682" y="1700239"/>
            <a:ext cx="3756397" cy="661648"/>
            <a:chOff x="0" y="0"/>
            <a:chExt cx="3756397" cy="661648"/>
          </a:xfrm>
          <a:solidFill>
            <a:srgbClr val="00B050"/>
          </a:solidFill>
        </p:grpSpPr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F47FF601-74A1-42F1-AA22-2B3DA888EE24}"/>
                </a:ext>
              </a:extLst>
            </p:cNvPr>
            <p:cNvSpPr/>
            <p:nvPr/>
          </p:nvSpPr>
          <p:spPr>
            <a:xfrm>
              <a:off x="0" y="0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9" name="Rectangle: Rounded Corners 4">
              <a:extLst>
                <a:ext uri="{FF2B5EF4-FFF2-40B4-BE49-F238E27FC236}">
                  <a16:creationId xmlns:a16="http://schemas.microsoft.com/office/drawing/2014/main" id="{24C10D6A-3F13-4A18-A026-EC4833856A16}"/>
                </a:ext>
              </a:extLst>
            </p:cNvPr>
            <p:cNvSpPr txBox="1"/>
            <p:nvPr/>
          </p:nvSpPr>
          <p:spPr>
            <a:xfrm>
              <a:off x="19379" y="19379"/>
              <a:ext cx="2986518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 colour</a:t>
              </a:r>
              <a:r>
                <a:rPr lang="en-GB" sz="2400" kern="1200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B9283157-E144-43CC-97AE-7C056CAC8CED}"/>
              </a:ext>
            </a:extLst>
          </p:cNvPr>
          <p:cNvGrpSpPr/>
          <p:nvPr/>
        </p:nvGrpSpPr>
        <p:grpSpPr>
          <a:xfrm>
            <a:off x="2733280" y="2482186"/>
            <a:ext cx="3756397" cy="661648"/>
            <a:chOff x="314598" y="781947"/>
            <a:chExt cx="3756397" cy="661648"/>
          </a:xfrm>
          <a:solidFill>
            <a:schemeClr val="accent4"/>
          </a:solidFill>
        </p:grpSpPr>
        <p:sp>
          <p:nvSpPr>
            <p:cNvPr id="136" name="Rectangle: Rounded Corners 135">
              <a:extLst>
                <a:ext uri="{FF2B5EF4-FFF2-40B4-BE49-F238E27FC236}">
                  <a16:creationId xmlns:a16="http://schemas.microsoft.com/office/drawing/2014/main" id="{E4E0DE75-DC44-40E8-8708-646DDF8ABB10}"/>
                </a:ext>
              </a:extLst>
            </p:cNvPr>
            <p:cNvSpPr/>
            <p:nvPr/>
          </p:nvSpPr>
          <p:spPr>
            <a:xfrm>
              <a:off x="314598" y="781947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7" name="Rectangle: Rounded Corners 6">
              <a:extLst>
                <a:ext uri="{FF2B5EF4-FFF2-40B4-BE49-F238E27FC236}">
                  <a16:creationId xmlns:a16="http://schemas.microsoft.com/office/drawing/2014/main" id="{22F41889-1D18-43E5-B468-E14A38D6B60D}"/>
                </a:ext>
              </a:extLst>
            </p:cNvPr>
            <p:cNvSpPr txBox="1"/>
            <p:nvPr/>
          </p:nvSpPr>
          <p:spPr>
            <a:xfrm>
              <a:off x="333977" y="801326"/>
              <a:ext cx="2972970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Half colour 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E5AA19F3-AB7D-4AB8-AF6F-6C4C1D113475}"/>
              </a:ext>
            </a:extLst>
          </p:cNvPr>
          <p:cNvGrpSpPr/>
          <p:nvPr/>
        </p:nvGrpSpPr>
        <p:grpSpPr>
          <a:xfrm>
            <a:off x="3043183" y="3264134"/>
            <a:ext cx="3756397" cy="661648"/>
            <a:chOff x="624501" y="1563895"/>
            <a:chExt cx="3756397" cy="661648"/>
          </a:xfrm>
          <a:solidFill>
            <a:srgbClr val="FF0000"/>
          </a:solidFill>
        </p:grpSpPr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FA3E01AB-A2C5-4D5D-A262-F1BA8EFEB4F1}"/>
                </a:ext>
              </a:extLst>
            </p:cNvPr>
            <p:cNvSpPr/>
            <p:nvPr/>
          </p:nvSpPr>
          <p:spPr>
            <a:xfrm>
              <a:off x="624501" y="1563895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5" name="Rectangle: Rounded Corners 8">
              <a:extLst>
                <a:ext uri="{FF2B5EF4-FFF2-40B4-BE49-F238E27FC236}">
                  <a16:creationId xmlns:a16="http://schemas.microsoft.com/office/drawing/2014/main" id="{2A4DE461-DA79-4AB8-9198-79F6F695BD29}"/>
                </a:ext>
              </a:extLst>
            </p:cNvPr>
            <p:cNvSpPr txBox="1"/>
            <p:nvPr/>
          </p:nvSpPr>
          <p:spPr>
            <a:xfrm>
              <a:off x="643880" y="1583274"/>
              <a:ext cx="2977665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House award 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96720A6-5310-4367-BEDD-31A36CE25F33}"/>
              </a:ext>
            </a:extLst>
          </p:cNvPr>
          <p:cNvGrpSpPr/>
          <p:nvPr/>
        </p:nvGrpSpPr>
        <p:grpSpPr>
          <a:xfrm>
            <a:off x="3546380" y="4032472"/>
            <a:ext cx="4073620" cy="675257"/>
            <a:chOff x="939099" y="2345842"/>
            <a:chExt cx="3756397" cy="661648"/>
          </a:xfrm>
          <a:solidFill>
            <a:srgbClr val="FFC000"/>
          </a:solidFill>
        </p:grpSpPr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C363C9AB-AA0D-4A6F-835B-B4ED1934007B}"/>
                </a:ext>
              </a:extLst>
            </p:cNvPr>
            <p:cNvSpPr/>
            <p:nvPr/>
          </p:nvSpPr>
          <p:spPr>
            <a:xfrm>
              <a:off x="939099" y="2345842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3" name="Rectangle: Rounded Corners 10">
              <a:extLst>
                <a:ext uri="{FF2B5EF4-FFF2-40B4-BE49-F238E27FC236}">
                  <a16:creationId xmlns:a16="http://schemas.microsoft.com/office/drawing/2014/main" id="{DD351E81-76A1-45C6-8912-06E75C7BDAB9}"/>
                </a:ext>
              </a:extLst>
            </p:cNvPr>
            <p:cNvSpPr txBox="1"/>
            <p:nvPr/>
          </p:nvSpPr>
          <p:spPr>
            <a:xfrm>
              <a:off x="958478" y="2365221"/>
              <a:ext cx="2972970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Personal Achievement </a:t>
              </a: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3F257171-6793-4B4F-B99B-651491BA4E7D}"/>
              </a:ext>
            </a:extLst>
          </p:cNvPr>
          <p:cNvGrpSpPr/>
          <p:nvPr/>
        </p:nvGrpSpPr>
        <p:grpSpPr>
          <a:xfrm>
            <a:off x="5745008" y="2207001"/>
            <a:ext cx="430071" cy="430071"/>
            <a:chOff x="3326326" y="506762"/>
            <a:chExt cx="430071" cy="430071"/>
          </a:xfrm>
        </p:grpSpPr>
        <p:sp>
          <p:nvSpPr>
            <p:cNvPr id="130" name="Arrow: Down 129">
              <a:extLst>
                <a:ext uri="{FF2B5EF4-FFF2-40B4-BE49-F238E27FC236}">
                  <a16:creationId xmlns:a16="http://schemas.microsoft.com/office/drawing/2014/main" id="{85185886-A6FB-48C2-A4F6-5B8BBDD59664}"/>
                </a:ext>
              </a:extLst>
            </p:cNvPr>
            <p:cNvSpPr/>
            <p:nvPr/>
          </p:nvSpPr>
          <p:spPr>
            <a:xfrm rot="10800000">
              <a:off x="3326326" y="506762"/>
              <a:ext cx="430071" cy="430071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1" name="Arrow: Down 12">
              <a:extLst>
                <a:ext uri="{FF2B5EF4-FFF2-40B4-BE49-F238E27FC236}">
                  <a16:creationId xmlns:a16="http://schemas.microsoft.com/office/drawing/2014/main" id="{B4B62612-A9EC-49B3-BF7D-718DC67C5530}"/>
                </a:ext>
              </a:extLst>
            </p:cNvPr>
            <p:cNvSpPr txBox="1"/>
            <p:nvPr/>
          </p:nvSpPr>
          <p:spPr>
            <a:xfrm rot="10800000">
              <a:off x="3423092" y="613205"/>
              <a:ext cx="236539" cy="323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9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51726297-1467-4718-90CC-FB85830339CA}"/>
              </a:ext>
            </a:extLst>
          </p:cNvPr>
          <p:cNvGrpSpPr/>
          <p:nvPr/>
        </p:nvGrpSpPr>
        <p:grpSpPr>
          <a:xfrm>
            <a:off x="6059606" y="2988948"/>
            <a:ext cx="430071" cy="430071"/>
            <a:chOff x="3640924" y="1288709"/>
            <a:chExt cx="430071" cy="430071"/>
          </a:xfrm>
        </p:grpSpPr>
        <p:sp>
          <p:nvSpPr>
            <p:cNvPr id="128" name="Arrow: Down 127">
              <a:extLst>
                <a:ext uri="{FF2B5EF4-FFF2-40B4-BE49-F238E27FC236}">
                  <a16:creationId xmlns:a16="http://schemas.microsoft.com/office/drawing/2014/main" id="{6792568B-C992-472B-954C-14BEC19FEDF0}"/>
                </a:ext>
              </a:extLst>
            </p:cNvPr>
            <p:cNvSpPr/>
            <p:nvPr/>
          </p:nvSpPr>
          <p:spPr>
            <a:xfrm rot="10800000">
              <a:off x="3640924" y="1288709"/>
              <a:ext cx="430071" cy="430071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9" name="Arrow: Down 14">
              <a:extLst>
                <a:ext uri="{FF2B5EF4-FFF2-40B4-BE49-F238E27FC236}">
                  <a16:creationId xmlns:a16="http://schemas.microsoft.com/office/drawing/2014/main" id="{F5E486CA-C654-49F9-A2CA-21EBBA415CAF}"/>
                </a:ext>
              </a:extLst>
            </p:cNvPr>
            <p:cNvSpPr txBox="1"/>
            <p:nvPr/>
          </p:nvSpPr>
          <p:spPr>
            <a:xfrm rot="10800000">
              <a:off x="3737690" y="1395152"/>
              <a:ext cx="236539" cy="323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9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F5761988-B5E4-4EC5-BBDB-FC0644B5A2D6}"/>
              </a:ext>
            </a:extLst>
          </p:cNvPr>
          <p:cNvGrpSpPr/>
          <p:nvPr/>
        </p:nvGrpSpPr>
        <p:grpSpPr>
          <a:xfrm>
            <a:off x="6369509" y="3770896"/>
            <a:ext cx="430071" cy="430071"/>
            <a:chOff x="3950827" y="2070657"/>
            <a:chExt cx="430071" cy="430071"/>
          </a:xfrm>
        </p:grpSpPr>
        <p:sp>
          <p:nvSpPr>
            <p:cNvPr id="126" name="Arrow: Down 125">
              <a:extLst>
                <a:ext uri="{FF2B5EF4-FFF2-40B4-BE49-F238E27FC236}">
                  <a16:creationId xmlns:a16="http://schemas.microsoft.com/office/drawing/2014/main" id="{110BEACE-FEE0-4FA3-A0C7-72DAE19FD37B}"/>
                </a:ext>
              </a:extLst>
            </p:cNvPr>
            <p:cNvSpPr/>
            <p:nvPr/>
          </p:nvSpPr>
          <p:spPr>
            <a:xfrm rot="10800000">
              <a:off x="3950827" y="2070657"/>
              <a:ext cx="430071" cy="430071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7" name="Arrow: Down 16">
              <a:extLst>
                <a:ext uri="{FF2B5EF4-FFF2-40B4-BE49-F238E27FC236}">
                  <a16:creationId xmlns:a16="http://schemas.microsoft.com/office/drawing/2014/main" id="{5949D58E-3CB0-4F5D-A921-DE9F59F98A2C}"/>
                </a:ext>
              </a:extLst>
            </p:cNvPr>
            <p:cNvSpPr txBox="1"/>
            <p:nvPr/>
          </p:nvSpPr>
          <p:spPr>
            <a:xfrm rot="10800000">
              <a:off x="4047593" y="2177100"/>
              <a:ext cx="236539" cy="323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900" kern="1200">
                <a:solidFill>
                  <a:schemeClr val="tx1"/>
                </a:solidFill>
              </a:endParaRP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B5B9BF2C-1D50-4AB2-A663-A4079B4DA2E7}"/>
              </a:ext>
            </a:extLst>
          </p:cNvPr>
          <p:cNvSpPr txBox="1"/>
          <p:nvPr/>
        </p:nvSpPr>
        <p:spPr>
          <a:xfrm>
            <a:off x="283755" y="4828028"/>
            <a:ext cx="865169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3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Personal Achievement Certificates, House Award badges, Half Colours ties and Full Colours ties are awarded to pupils in recognition of excellent performance or commitment in an extra-curricular activity. 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74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Pupils will be entitled 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wear Colours that represent their achievement.</a:t>
            </a: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Personal Achievement: Special Recognition Certificate</a:t>
            </a: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House Award: Special Recognition Badge </a:t>
            </a: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Half Colours: Silver Braided School Tie (single line)</a:t>
            </a: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Full Colours: Gold Braided School Tie (double line) </a:t>
            </a: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Pupils will hear about their successes and be awarded with their Colours recognition at Wider Achievement Award ceremonies which will take place twice yearly, commencing in June 2022.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198844"/>
            <a:ext cx="5843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our young people be recognised?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318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EC94765A-60A8-4988-A7D7-776B61A2C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71" y="649355"/>
            <a:ext cx="3978910" cy="592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preview">
            <a:extLst>
              <a:ext uri="{FF2B5EF4-FFF2-40B4-BE49-F238E27FC236}">
                <a16:creationId xmlns:a16="http://schemas.microsoft.com/office/drawing/2014/main" id="{A02DC947-C52E-4330-B89A-94540D6CE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019" y="649356"/>
            <a:ext cx="3978910" cy="592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03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216828"/>
            <a:ext cx="84565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Pupils and parents can access the Colours application on the school website or by scanning the QR code below: </a:t>
            </a: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Pupils must log in using their GLOW user account details to access the form. </a:t>
            </a:r>
          </a:p>
          <a:p>
            <a:pPr>
              <a:spcBef>
                <a:spcPct val="0"/>
              </a:spcBef>
            </a:pPr>
            <a:endParaRPr lang="en-GB" altLang="en-US" dirty="0">
              <a:solidFill>
                <a:srgbClr val="403F41"/>
              </a:solidFill>
              <a:latin typeface="univers" panose="020B0503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solidFill>
                <a:srgbClr val="403F41"/>
              </a:solidFill>
              <a:latin typeface="univers" panose="020B0503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611540"/>
            <a:ext cx="58438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Colours Application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378CC234-E8D4-420F-B70C-C427442792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6421" y="3645277"/>
            <a:ext cx="2277979" cy="227797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2DE6DB5-A37F-41D7-BC2C-CA485285A7F1}"/>
              </a:ext>
            </a:extLst>
          </p:cNvPr>
          <p:cNvSpPr txBox="1"/>
          <p:nvPr/>
        </p:nvSpPr>
        <p:spPr>
          <a:xfrm>
            <a:off x="412595" y="4193208"/>
            <a:ext cx="528584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hlinkClick r:id="rId5"/>
              </a:rPr>
              <a:t>https://forms.office.com/Pages/ResponsePage.aspx?id=oyzTzM4Wj0KVQTctawUZKVp_9FTlxWhJpL2oiwVbcEhUMDJYV1I4MjJQVVFJTDA3VERWUklEQkQwRS4u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90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470</Words>
  <Application>Microsoft Office PowerPoint</Application>
  <PresentationFormat>On-screen Show (4:3)</PresentationFormat>
  <Paragraphs>63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univers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Eastwood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Graeme Johnston</dc:creator>
  <cp:lastModifiedBy>g menzies</cp:lastModifiedBy>
  <cp:revision>130</cp:revision>
  <cp:lastPrinted>2019-08-14T14:39:55Z</cp:lastPrinted>
  <dcterms:created xsi:type="dcterms:W3CDTF">2016-08-10T17:04:32Z</dcterms:created>
  <dcterms:modified xsi:type="dcterms:W3CDTF">2022-03-31T13:10:03Z</dcterms:modified>
</cp:coreProperties>
</file>