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9/20/2022</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565361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9/20/2022</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29931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9/20/2022</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89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9/20/2022</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029340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9/20/2022</a:t>
            </a:fld>
            <a:endParaRPr lang="en-US" dirty="0"/>
          </a:p>
        </p:txBody>
      </p:sp>
    </p:spTree>
    <p:extLst>
      <p:ext uri="{BB962C8B-B14F-4D97-AF65-F5344CB8AC3E}">
        <p14:creationId xmlns:p14="http://schemas.microsoft.com/office/powerpoint/2010/main" val="3730458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9/20/2022</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95335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9/20/2022</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4095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9/20/2022</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0681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9/20/2022</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76178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9/20/2022</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534834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9/20/2022</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056619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9/20/2022</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755579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93" r:id="rId6"/>
    <p:sldLayoutId id="2147483689" r:id="rId7"/>
    <p:sldLayoutId id="2147483690" r:id="rId8"/>
    <p:sldLayoutId id="2147483691" r:id="rId9"/>
    <p:sldLayoutId id="2147483692" r:id="rId10"/>
    <p:sldLayoutId id="2147483694"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Background pattern&#10;&#10;Description automatically generated">
            <a:extLst>
              <a:ext uri="{FF2B5EF4-FFF2-40B4-BE49-F238E27FC236}">
                <a16:creationId xmlns:a16="http://schemas.microsoft.com/office/drawing/2014/main" id="{166115B7-8D8B-7A36-7D40-4F0398E77BCF}"/>
              </a:ext>
            </a:extLst>
          </p:cNvPr>
          <p:cNvPicPr>
            <a:picLocks noChangeAspect="1"/>
          </p:cNvPicPr>
          <p:nvPr/>
        </p:nvPicPr>
        <p:blipFill rotWithShape="1">
          <a:blip r:embed="rId2"/>
          <a:srcRect r="1803" b="1"/>
          <a:stretch/>
        </p:blipFill>
        <p:spPr>
          <a:xfrm>
            <a:off x="1524" y="10"/>
            <a:ext cx="12188952" cy="6857990"/>
          </a:xfrm>
          <a:prstGeom prst="rect">
            <a:avLst/>
          </a:prstGeom>
        </p:spPr>
      </p:pic>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B205ECDE-6864-418D-AE8D-E5D24EDAA727}"/>
              </a:ext>
            </a:extLst>
          </p:cNvPr>
          <p:cNvSpPr>
            <a:spLocks noGrp="1"/>
          </p:cNvSpPr>
          <p:nvPr>
            <p:ph type="ctrTitle"/>
          </p:nvPr>
        </p:nvSpPr>
        <p:spPr>
          <a:xfrm>
            <a:off x="2190750" y="1346268"/>
            <a:ext cx="7810500" cy="3125338"/>
          </a:xfrm>
        </p:spPr>
        <p:txBody>
          <a:bodyPr anchor="b">
            <a:normAutofit/>
          </a:bodyPr>
          <a:lstStyle/>
          <a:p>
            <a:pPr algn="ctr">
              <a:lnSpc>
                <a:spcPct val="110000"/>
              </a:lnSpc>
            </a:pPr>
            <a:r>
              <a:rPr lang="en-GB" sz="6100" dirty="0"/>
              <a:t>Reach Programme</a:t>
            </a:r>
          </a:p>
        </p:txBody>
      </p:sp>
      <p:sp>
        <p:nvSpPr>
          <p:cNvPr id="3" name="Subtitle 2">
            <a:extLst>
              <a:ext uri="{FF2B5EF4-FFF2-40B4-BE49-F238E27FC236}">
                <a16:creationId xmlns:a16="http://schemas.microsoft.com/office/drawing/2014/main" id="{1E5D6848-DE97-4CBA-BEC2-3E92050EC6BB}"/>
              </a:ext>
            </a:extLst>
          </p:cNvPr>
          <p:cNvSpPr>
            <a:spLocks noGrp="1"/>
          </p:cNvSpPr>
          <p:nvPr>
            <p:ph type="subTitle" idx="1"/>
          </p:nvPr>
        </p:nvSpPr>
        <p:spPr>
          <a:xfrm>
            <a:off x="2619375" y="4471607"/>
            <a:ext cx="6953250" cy="862394"/>
          </a:xfrm>
        </p:spPr>
        <p:txBody>
          <a:bodyPr anchor="t">
            <a:normAutofit/>
          </a:bodyPr>
          <a:lstStyle/>
          <a:p>
            <a:pPr algn="ctr"/>
            <a:r>
              <a:rPr lang="en-GB" dirty="0"/>
              <a:t>Glasgow University</a:t>
            </a:r>
          </a:p>
          <a:p>
            <a:pPr algn="ctr"/>
            <a:endParaRPr lang="en-GB" dirty="0"/>
          </a:p>
        </p:txBody>
      </p:sp>
    </p:spTree>
    <p:extLst>
      <p:ext uri="{BB962C8B-B14F-4D97-AF65-F5344CB8AC3E}">
        <p14:creationId xmlns:p14="http://schemas.microsoft.com/office/powerpoint/2010/main" val="3552803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9FDC2-C3E8-4B4B-9254-5BF8F6488C1D}"/>
              </a:ext>
            </a:extLst>
          </p:cNvPr>
          <p:cNvSpPr>
            <a:spLocks noGrp="1"/>
          </p:cNvSpPr>
          <p:nvPr>
            <p:ph type="title"/>
          </p:nvPr>
        </p:nvSpPr>
        <p:spPr/>
        <p:txBody>
          <a:bodyPr/>
          <a:lstStyle/>
          <a:p>
            <a:r>
              <a:rPr lang="en-GB" dirty="0"/>
              <a:t>The Reach Programme</a:t>
            </a:r>
          </a:p>
        </p:txBody>
      </p:sp>
      <p:sp>
        <p:nvSpPr>
          <p:cNvPr id="3" name="Content Placeholder 2">
            <a:extLst>
              <a:ext uri="{FF2B5EF4-FFF2-40B4-BE49-F238E27FC236}">
                <a16:creationId xmlns:a16="http://schemas.microsoft.com/office/drawing/2014/main" id="{FEA15470-609F-4A42-A77B-891F17E74E9D}"/>
              </a:ext>
            </a:extLst>
          </p:cNvPr>
          <p:cNvSpPr>
            <a:spLocks noGrp="1"/>
          </p:cNvSpPr>
          <p:nvPr>
            <p:ph idx="1"/>
          </p:nvPr>
        </p:nvSpPr>
        <p:spPr/>
        <p:txBody>
          <a:bodyPr/>
          <a:lstStyle/>
          <a:p>
            <a:pPr marL="285750" indent="-285750">
              <a:buFont typeface="Arial" panose="020B0604020202020204" pitchFamily="34" charset="0"/>
              <a:buChar char="•"/>
            </a:pPr>
            <a:r>
              <a:rPr lang="en-GB" dirty="0">
                <a:solidFill>
                  <a:srgbClr val="343536"/>
                </a:solidFill>
                <a:latin typeface="Arial" panose="020B0604020202020204" pitchFamily="34" charset="0"/>
                <a:ea typeface="Times New Roman" panose="02020603050405020304" pitchFamily="18" charset="0"/>
                <a:cs typeface="Times New Roman" panose="02020603050405020304" pitchFamily="18" charset="0"/>
              </a:rPr>
              <a:t>T</a:t>
            </a: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he overall aim of widening participation to high demand professions.</a:t>
            </a:r>
          </a:p>
          <a:p>
            <a:pPr marL="285750" indent="-285750">
              <a:buFont typeface="Arial" panose="020B0604020202020204" pitchFamily="34" charset="0"/>
              <a:buChar char="•"/>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Five universities facilitate Reach. Aside from the University of Glasgow, these are the Universities of Aberdeen, Dundee, Edinburgh, and St Andrew’s. Each university covers a different region of Scotland.</a:t>
            </a:r>
          </a:p>
          <a:p>
            <a:pPr marL="285750" indent="-285750">
              <a:buFont typeface="Arial" panose="020B0604020202020204" pitchFamily="34" charset="0"/>
              <a:buChar char="•"/>
            </a:pPr>
            <a:r>
              <a:rPr lang="en-GB" dirty="0">
                <a:solidFill>
                  <a:srgbClr val="343536"/>
                </a:solidFill>
                <a:latin typeface="Arial" panose="020B0604020202020204" pitchFamily="34" charset="0"/>
                <a:ea typeface="Calibri" panose="020F0502020204030204" pitchFamily="34" charset="0"/>
                <a:cs typeface="Times New Roman" panose="02020603050405020304" pitchFamily="18" charset="0"/>
              </a:rPr>
              <a:t>Other Universities will have their own programmes. More info available online. “Widening Participation”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14250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D1AEF-F6D1-4A20-8F34-28C2A19E9B0D}"/>
              </a:ext>
            </a:extLst>
          </p:cNvPr>
          <p:cNvSpPr>
            <a:spLocks noGrp="1"/>
          </p:cNvSpPr>
          <p:nvPr>
            <p:ph type="title"/>
          </p:nvPr>
        </p:nvSpPr>
        <p:spPr/>
        <p:txBody>
          <a:bodyPr/>
          <a:lstStyle/>
          <a:p>
            <a:r>
              <a:rPr lang="en-GB" dirty="0"/>
              <a:t>Which Courses?</a:t>
            </a:r>
          </a:p>
        </p:txBody>
      </p:sp>
      <p:sp>
        <p:nvSpPr>
          <p:cNvPr id="3" name="Content Placeholder 2">
            <a:extLst>
              <a:ext uri="{FF2B5EF4-FFF2-40B4-BE49-F238E27FC236}">
                <a16:creationId xmlns:a16="http://schemas.microsoft.com/office/drawing/2014/main" id="{766BF88F-C270-4860-9EEB-8D37CFF76109}"/>
              </a:ext>
            </a:extLst>
          </p:cNvPr>
          <p:cNvSpPr>
            <a:spLocks noGrp="1"/>
          </p:cNvSpPr>
          <p:nvPr>
            <p:ph idx="1"/>
          </p:nvPr>
        </p:nvSpPr>
        <p:spPr/>
        <p:txBody>
          <a:bodyPr>
            <a:normAutofit fontScale="70000" lnSpcReduction="20000"/>
          </a:bodyPr>
          <a:lstStyle/>
          <a:p>
            <a:r>
              <a:rPr lang="en-GB" dirty="0"/>
              <a:t>Reach</a:t>
            </a:r>
          </a:p>
          <a:p>
            <a:pPr marL="285750" indent="-285750">
              <a:buFont typeface="Arial" panose="020B0604020202020204" pitchFamily="34" charset="0"/>
              <a:buChar char="•"/>
            </a:pPr>
            <a:r>
              <a:rPr lang="en-GB" dirty="0"/>
              <a:t>Dentistry</a:t>
            </a:r>
          </a:p>
          <a:p>
            <a:pPr marL="285750" indent="-285750">
              <a:buFont typeface="Arial" panose="020B0604020202020204" pitchFamily="34" charset="0"/>
              <a:buChar char="•"/>
            </a:pPr>
            <a:r>
              <a:rPr lang="en-GB" dirty="0"/>
              <a:t>Law</a:t>
            </a:r>
          </a:p>
          <a:p>
            <a:pPr marL="285750" indent="-285750">
              <a:buFont typeface="Arial" panose="020B0604020202020204" pitchFamily="34" charset="0"/>
              <a:buChar char="•"/>
            </a:pPr>
            <a:r>
              <a:rPr lang="en-GB" dirty="0"/>
              <a:t>Medicine</a:t>
            </a:r>
          </a:p>
          <a:p>
            <a:pPr marL="285750" indent="-285750">
              <a:buFont typeface="Arial" panose="020B0604020202020204" pitchFamily="34" charset="0"/>
              <a:buChar char="•"/>
            </a:pPr>
            <a:r>
              <a:rPr lang="en-GB" dirty="0"/>
              <a:t>Veterinary Medicine</a:t>
            </a:r>
          </a:p>
          <a:p>
            <a:endParaRPr lang="en-GB" dirty="0"/>
          </a:p>
          <a:p>
            <a:r>
              <a:rPr lang="en-GB" dirty="0"/>
              <a:t>Access</a:t>
            </a:r>
          </a:p>
          <a:p>
            <a:pPr marL="285750" indent="-285750">
              <a:buFont typeface="Arial" panose="020B0604020202020204" pitchFamily="34" charset="0"/>
              <a:buChar char="•"/>
            </a:pPr>
            <a:r>
              <a:rPr lang="en-GB" dirty="0"/>
              <a:t>Education</a:t>
            </a:r>
          </a:p>
          <a:p>
            <a:pPr marL="285750" indent="-285750">
              <a:buFont typeface="Arial" panose="020B0604020202020204" pitchFamily="34" charset="0"/>
              <a:buChar char="•"/>
            </a:pPr>
            <a:r>
              <a:rPr lang="en-GB" dirty="0"/>
              <a:t>Engineering</a:t>
            </a:r>
          </a:p>
          <a:p>
            <a:pPr marL="285750" indent="-285750">
              <a:buFont typeface="Arial" panose="020B0604020202020204" pitchFamily="34" charset="0"/>
              <a:buChar char="•"/>
            </a:pPr>
            <a:r>
              <a:rPr lang="en-GB" dirty="0"/>
              <a:t>Accountancy</a:t>
            </a:r>
          </a:p>
        </p:txBody>
      </p:sp>
    </p:spTree>
    <p:extLst>
      <p:ext uri="{BB962C8B-B14F-4D97-AF65-F5344CB8AC3E}">
        <p14:creationId xmlns:p14="http://schemas.microsoft.com/office/powerpoint/2010/main" val="3424618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4B018-E993-4350-B7B4-820D5F125C6E}"/>
              </a:ext>
            </a:extLst>
          </p:cNvPr>
          <p:cNvSpPr>
            <a:spLocks noGrp="1"/>
          </p:cNvSpPr>
          <p:nvPr>
            <p:ph type="title"/>
          </p:nvPr>
        </p:nvSpPr>
        <p:spPr/>
        <p:txBody>
          <a:bodyPr/>
          <a:lstStyle/>
          <a:p>
            <a:r>
              <a:rPr lang="en-GB" dirty="0"/>
              <a:t>What are the benefits?</a:t>
            </a:r>
          </a:p>
        </p:txBody>
      </p:sp>
      <p:sp>
        <p:nvSpPr>
          <p:cNvPr id="3" name="Content Placeholder 2">
            <a:extLst>
              <a:ext uri="{FF2B5EF4-FFF2-40B4-BE49-F238E27FC236}">
                <a16:creationId xmlns:a16="http://schemas.microsoft.com/office/drawing/2014/main" id="{F6DD7B8B-F0F2-4811-8565-9673430441D8}"/>
              </a:ext>
            </a:extLst>
          </p:cNvPr>
          <p:cNvSpPr>
            <a:spLocks noGrp="1"/>
          </p:cNvSpPr>
          <p:nvPr>
            <p:ph idx="1"/>
          </p:nvPr>
        </p:nvSpPr>
        <p:spPr/>
        <p:txBody>
          <a:bodyPr>
            <a:normAutofit fontScale="85000" lnSpcReduction="10000"/>
          </a:bodyPr>
          <a:lstStyle/>
          <a:p>
            <a:pPr>
              <a:lnSpc>
                <a:spcPct val="107000"/>
              </a:lnSpc>
              <a:spcAft>
                <a:spcPts val="800"/>
              </a:spcAft>
            </a:pPr>
            <a:r>
              <a:rPr lang="en-GB" dirty="0">
                <a:solidFill>
                  <a:srgbClr val="343536"/>
                </a:solidFill>
                <a:latin typeface="Arial" panose="020B0604020202020204" pitchFamily="34" charset="0"/>
                <a:ea typeface="Times New Roman" panose="02020603050405020304" pitchFamily="18" charset="0"/>
                <a:cs typeface="Times New Roman" panose="02020603050405020304" pitchFamily="18" charset="0"/>
              </a:rPr>
              <a:t>Adjusted entry requirements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Information on career pathways, experiences of university learning and teaching, support with every aspect of the application process and advice from staff and students.</a:t>
            </a:r>
          </a:p>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Pupils’ participation in the programme takes place over the three years of their senior phase (S4 to S6), and we cover everything from introducing pupils to the four professional subject areas in S4 to supporting their applications to these degrees in S6.</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Reach runs over three years. The S4 component is about giving pupils the relevant information about their subject of interest. The S5 year is the busiest and includes the bulk of the assessments and activities that pupils must complete. Finally, in the S6 year, we support pupils through the application process.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0512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956A7-EB79-4988-8679-9666AE0BC5AA}"/>
              </a:ext>
            </a:extLst>
          </p:cNvPr>
          <p:cNvSpPr>
            <a:spLocks noGrp="1"/>
          </p:cNvSpPr>
          <p:nvPr>
            <p:ph type="title"/>
          </p:nvPr>
        </p:nvSpPr>
        <p:spPr/>
        <p:txBody>
          <a:bodyPr/>
          <a:lstStyle/>
          <a:p>
            <a:r>
              <a:rPr lang="en-GB" dirty="0"/>
              <a:t>Assessment</a:t>
            </a:r>
          </a:p>
        </p:txBody>
      </p:sp>
      <p:sp>
        <p:nvSpPr>
          <p:cNvPr id="3" name="Content Placeholder 2">
            <a:extLst>
              <a:ext uri="{FF2B5EF4-FFF2-40B4-BE49-F238E27FC236}">
                <a16:creationId xmlns:a16="http://schemas.microsoft.com/office/drawing/2014/main" id="{E1CC3661-F64B-485D-A96E-8770EE15AEFF}"/>
              </a:ext>
            </a:extLst>
          </p:cNvPr>
          <p:cNvSpPr>
            <a:spLocks noGrp="1"/>
          </p:cNvSpPr>
          <p:nvPr>
            <p:ph idx="1"/>
          </p:nvPr>
        </p:nvSpPr>
        <p:spPr/>
        <p:txBody>
          <a:bodyPr>
            <a:normAutofit fontScale="77500" lnSpcReduction="20000"/>
          </a:bodyPr>
          <a:lstStyle/>
          <a:p>
            <a:pPr>
              <a:lnSpc>
                <a:spcPct val="107000"/>
              </a:lnSpc>
              <a:spcAft>
                <a:spcPts val="800"/>
              </a:spcAft>
            </a:pPr>
            <a:r>
              <a:rPr lang="en-GB" sz="1800" b="1" dirty="0" err="1">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Asssessment</a:t>
            </a: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The Reach programme is credit-rated on the Scottish Credit and Qualifications Framework (SCQF). Successful completion earns 10 credit points at Level 7 on the SCQF.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In order to earn those 10 credit points, you must successfully complete and pass each of the assessed elements of the programme. You are assessed throughout the Reach programme in the following ways: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A written assignment (</a:t>
            </a:r>
            <a:r>
              <a:rPr lang="en-GB" sz="1800" b="1"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50%</a:t>
            </a: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 of overall mark) </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Your contribution to group discussion during a seminar or equivalent exercise at the Reach campus week (</a:t>
            </a:r>
            <a:r>
              <a:rPr lang="en-GB" sz="1800" b="1"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25%</a:t>
            </a: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 of overall mark) </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Your participation and performance throughout the programme which is supplemented by a reflective essay (</a:t>
            </a:r>
            <a:r>
              <a:rPr lang="en-GB" sz="1800" b="1"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25%</a:t>
            </a: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 of overall mark) </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292460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66476-4139-4351-A2BA-78470C5D9539}"/>
              </a:ext>
            </a:extLst>
          </p:cNvPr>
          <p:cNvSpPr>
            <a:spLocks noGrp="1"/>
          </p:cNvSpPr>
          <p:nvPr>
            <p:ph type="title"/>
          </p:nvPr>
        </p:nvSpPr>
        <p:spPr/>
        <p:txBody>
          <a:bodyPr/>
          <a:lstStyle/>
          <a:p>
            <a:r>
              <a:rPr lang="en-GB" dirty="0"/>
              <a:t>Eligibility</a:t>
            </a:r>
          </a:p>
        </p:txBody>
      </p:sp>
      <p:sp>
        <p:nvSpPr>
          <p:cNvPr id="3" name="Content Placeholder 2">
            <a:extLst>
              <a:ext uri="{FF2B5EF4-FFF2-40B4-BE49-F238E27FC236}">
                <a16:creationId xmlns:a16="http://schemas.microsoft.com/office/drawing/2014/main" id="{0B1FF799-598B-485A-B92F-8E0E4C578FDF}"/>
              </a:ext>
            </a:extLst>
          </p:cNvPr>
          <p:cNvSpPr>
            <a:spLocks noGrp="1"/>
          </p:cNvSpPr>
          <p:nvPr>
            <p:ph idx="1"/>
          </p:nvPr>
        </p:nvSpPr>
        <p:spPr/>
        <p:txBody>
          <a:bodyPr>
            <a:normAutofit fontScale="85000" lnSpcReduction="20000"/>
          </a:bodyPr>
          <a:lstStyle/>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Live in an SIMD decile 1-4 (SIMD 20/40)</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Are care experienced</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Are estranged from family and living without family support</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Are a carer (provide unpaid care)</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Are seeking asylum in the UK</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Have refugee status</a:t>
            </a:r>
            <a:endParaRPr lang="en-GB" sz="1800" dirty="0">
              <a:solidFill>
                <a:srgbClr val="343536"/>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We may also consider those learners whose education or exam performance has been impacted upon by extenuating circumstances. If you do not meet any of the above criteria, but think you should be considered please speak to your pastoral care teacher in the first place.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420806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2E4AA-1EC3-46A3-8E1A-F84287EC5CEA}"/>
              </a:ext>
            </a:extLst>
          </p:cNvPr>
          <p:cNvSpPr>
            <a:spLocks noGrp="1"/>
          </p:cNvSpPr>
          <p:nvPr>
            <p:ph type="title"/>
          </p:nvPr>
        </p:nvSpPr>
        <p:spPr/>
        <p:txBody>
          <a:bodyPr/>
          <a:lstStyle/>
          <a:p>
            <a:r>
              <a:rPr lang="en-GB" dirty="0"/>
              <a:t>How to apply</a:t>
            </a:r>
          </a:p>
        </p:txBody>
      </p:sp>
      <p:sp>
        <p:nvSpPr>
          <p:cNvPr id="3" name="Content Placeholder 2">
            <a:extLst>
              <a:ext uri="{FF2B5EF4-FFF2-40B4-BE49-F238E27FC236}">
                <a16:creationId xmlns:a16="http://schemas.microsoft.com/office/drawing/2014/main" id="{51C08095-4FF3-4D2A-A149-467F2C4D81EA}"/>
              </a:ext>
            </a:extLst>
          </p:cNvPr>
          <p:cNvSpPr>
            <a:spLocks noGrp="1"/>
          </p:cNvSpPr>
          <p:nvPr>
            <p:ph idx="1"/>
          </p:nvPr>
        </p:nvSpPr>
        <p:spPr/>
        <p:txBody>
          <a:bodyPr/>
          <a:lstStyle/>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Pupils’ participation in Reach needs to be approved by teachers at their school. We have one or more contact teachers in each of the schools we work with and, once a pupil has been nominated or approved by them, we will invite the pupil to fill in an online registration form.</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solidFill>
                  <a:srgbClr val="343536"/>
                </a:solidFill>
                <a:effectLst/>
                <a:latin typeface="Arial" panose="020B0604020202020204" pitchFamily="34" charset="0"/>
                <a:ea typeface="Times New Roman" panose="02020603050405020304" pitchFamily="18" charset="0"/>
                <a:cs typeface="Times New Roman" panose="02020603050405020304" pitchFamily="18" charset="0"/>
              </a:rPr>
              <a:t>The best way to start this process is to speak to your Pastoral Care teacher. If they are not the Reach contact themselves, they will know who is and will be able to direct you to the right person.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0016227"/>
      </p:ext>
    </p:extLst>
  </p:cSld>
  <p:clrMapOvr>
    <a:masterClrMapping/>
  </p:clrMapOvr>
</p:sld>
</file>

<file path=ppt/theme/theme1.xml><?xml version="1.0" encoding="utf-8"?>
<a:theme xmlns:a="http://schemas.openxmlformats.org/drawingml/2006/main" name="SketchLinesVTI">
  <a:themeElements>
    <a:clrScheme name="AnalogousFromRegularSeedLeftStep">
      <a:dk1>
        <a:srgbClr val="000000"/>
      </a:dk1>
      <a:lt1>
        <a:srgbClr val="FFFFFF"/>
      </a:lt1>
      <a:dk2>
        <a:srgbClr val="1E1835"/>
      </a:dk2>
      <a:lt2>
        <a:srgbClr val="F1F0F3"/>
      </a:lt2>
      <a:accent1>
        <a:srgbClr val="7EAE36"/>
      </a:accent1>
      <a:accent2>
        <a:srgbClr val="A8A62A"/>
      </a:accent2>
      <a:accent3>
        <a:srgbClr val="CF9241"/>
      </a:accent3>
      <a:accent4>
        <a:srgbClr val="BD452F"/>
      </a:accent4>
      <a:accent5>
        <a:srgbClr val="CF4166"/>
      </a:accent5>
      <a:accent6>
        <a:srgbClr val="BD2F90"/>
      </a:accent6>
      <a:hlink>
        <a:srgbClr val="7D4EC4"/>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7</TotalTime>
  <Words>531</Words>
  <Application>Microsoft Office PowerPoint</Application>
  <PresentationFormat>Widescreen</PresentationFormat>
  <Paragraphs>40</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Meiryo</vt:lpstr>
      <vt:lpstr>Arial</vt:lpstr>
      <vt:lpstr>Calibri</vt:lpstr>
      <vt:lpstr>Corbel</vt:lpstr>
      <vt:lpstr>Symbol</vt:lpstr>
      <vt:lpstr>SketchLinesVTI</vt:lpstr>
      <vt:lpstr>Reach Programme</vt:lpstr>
      <vt:lpstr>The Reach Programme</vt:lpstr>
      <vt:lpstr>Which Courses?</vt:lpstr>
      <vt:lpstr>What are the benefits?</vt:lpstr>
      <vt:lpstr>Assessment</vt:lpstr>
      <vt:lpstr>Eligibility</vt:lpstr>
      <vt:lpstr>How to apply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Reach Programme</dc:title>
  <dc:creator>Mrs Davidson</dc:creator>
  <cp:lastModifiedBy>Mrs Davidson</cp:lastModifiedBy>
  <cp:revision>1</cp:revision>
  <dcterms:created xsi:type="dcterms:W3CDTF">2022-09-20T15:55:13Z</dcterms:created>
  <dcterms:modified xsi:type="dcterms:W3CDTF">2022-09-20T16:03:04Z</dcterms:modified>
</cp:coreProperties>
</file>