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2" r:id="rId2"/>
    <p:sldId id="359" r:id="rId3"/>
    <p:sldId id="361" r:id="rId4"/>
    <p:sldId id="369" r:id="rId5"/>
    <p:sldId id="357" r:id="rId6"/>
    <p:sldId id="353" r:id="rId7"/>
    <p:sldId id="360" r:id="rId8"/>
    <p:sldId id="356" r:id="rId9"/>
    <p:sldId id="362" r:id="rId10"/>
    <p:sldId id="354" r:id="rId11"/>
    <p:sldId id="363" r:id="rId12"/>
    <p:sldId id="368" r:id="rId13"/>
    <p:sldId id="367" r:id="rId14"/>
    <p:sldId id="365" r:id="rId15"/>
    <p:sldId id="366" r:id="rId16"/>
  </p:sldIdLst>
  <p:sldSz cx="9144000" cy="6858000" type="screen4x3"/>
  <p:notesSz cx="6799263" cy="9875838"/>
  <p:defaultTextStyle>
    <a:defPPr>
      <a:defRPr lang="en-US"/>
    </a:defPPr>
    <a:lvl1pPr marL="0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594"/>
    <a:srgbClr val="754AA0"/>
    <a:srgbClr val="004383"/>
    <a:srgbClr val="C0C7E1"/>
    <a:srgbClr val="365F9C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3792" autoAdjust="0"/>
  </p:normalViewPr>
  <p:slideViewPr>
    <p:cSldViewPr snapToGrid="0" snapToObjects="1">
      <p:cViewPr varScale="1">
        <p:scale>
          <a:sx n="86" d="100"/>
          <a:sy n="86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0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736" y="0"/>
            <a:ext cx="2946347" cy="4960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9D57-4176-4960-9251-5AB7357EB08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762"/>
            <a:ext cx="2946347" cy="496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736" y="9379762"/>
            <a:ext cx="2946347" cy="496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1047-8090-48B1-9EE8-2FF21A772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40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0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736" y="0"/>
            <a:ext cx="2946347" cy="4960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C1084-739C-4F31-B802-F542D4E7BFE2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34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52750"/>
            <a:ext cx="5439410" cy="38886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762"/>
            <a:ext cx="2946347" cy="496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736" y="9379762"/>
            <a:ext cx="2946347" cy="496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75EB-F790-423F-8B2F-E0B5FFA69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4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0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28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6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5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0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6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0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8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1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7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1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575EB-F790-423F-8B2F-E0B5FFA69A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68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7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4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396875"/>
            <a:ext cx="1543050" cy="84518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396875"/>
            <a:ext cx="4476750" cy="8451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892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492">
                <a:solidFill>
                  <a:schemeClr val="tx1">
                    <a:tint val="75000"/>
                  </a:schemeClr>
                </a:solidFill>
              </a:defRPr>
            </a:lvl1pPr>
            <a:lvl2pPr marL="56397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7948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3pPr>
            <a:lvl4pPr marL="1691921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4pPr>
            <a:lvl5pPr marL="2255895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5pPr>
            <a:lvl6pPr marL="2819869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6pPr>
            <a:lvl7pPr marL="3383843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7pPr>
            <a:lvl8pPr marL="3947817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8pPr>
            <a:lvl9pPr marL="4511791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311402"/>
            <a:ext cx="3009900" cy="6537325"/>
          </a:xfrm>
        </p:spPr>
        <p:txBody>
          <a:bodyPr/>
          <a:lstStyle>
            <a:lvl1pPr>
              <a:defRPr sz="3415"/>
            </a:lvl1pPr>
            <a:lvl2pPr>
              <a:defRPr sz="2954"/>
            </a:lvl2pPr>
            <a:lvl3pPr>
              <a:defRPr sz="249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2" y="2311402"/>
            <a:ext cx="3009900" cy="6537325"/>
          </a:xfrm>
        </p:spPr>
        <p:txBody>
          <a:bodyPr/>
          <a:lstStyle>
            <a:lvl1pPr>
              <a:defRPr sz="3415"/>
            </a:lvl1pPr>
            <a:lvl2pPr>
              <a:defRPr sz="2954"/>
            </a:lvl2pPr>
            <a:lvl3pPr>
              <a:defRPr sz="249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3973" indent="0">
              <a:buNone/>
              <a:defRPr sz="2492" b="1"/>
            </a:lvl2pPr>
            <a:lvl3pPr marL="1127948" indent="0">
              <a:buNone/>
              <a:defRPr sz="2215" b="1"/>
            </a:lvl3pPr>
            <a:lvl4pPr marL="1691921" indent="0">
              <a:buNone/>
              <a:defRPr sz="1939" b="1"/>
            </a:lvl4pPr>
            <a:lvl5pPr marL="2255895" indent="0">
              <a:buNone/>
              <a:defRPr sz="1939" b="1"/>
            </a:lvl5pPr>
            <a:lvl6pPr marL="2819869" indent="0">
              <a:buNone/>
              <a:defRPr sz="1939" b="1"/>
            </a:lvl6pPr>
            <a:lvl7pPr marL="3383843" indent="0">
              <a:buNone/>
              <a:defRPr sz="1939" b="1"/>
            </a:lvl7pPr>
            <a:lvl8pPr marL="3947817" indent="0">
              <a:buNone/>
              <a:defRPr sz="1939" b="1"/>
            </a:lvl8pPr>
            <a:lvl9pPr marL="4511791" indent="0">
              <a:buNone/>
              <a:defRPr sz="193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954"/>
            </a:lvl1pPr>
            <a:lvl2pPr>
              <a:defRPr sz="2492"/>
            </a:lvl2pPr>
            <a:lvl3pPr>
              <a:defRPr sz="2215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3973" indent="0">
              <a:buNone/>
              <a:defRPr sz="2492" b="1"/>
            </a:lvl2pPr>
            <a:lvl3pPr marL="1127948" indent="0">
              <a:buNone/>
              <a:defRPr sz="2215" b="1"/>
            </a:lvl3pPr>
            <a:lvl4pPr marL="1691921" indent="0">
              <a:buNone/>
              <a:defRPr sz="1939" b="1"/>
            </a:lvl4pPr>
            <a:lvl5pPr marL="2255895" indent="0">
              <a:buNone/>
              <a:defRPr sz="1939" b="1"/>
            </a:lvl5pPr>
            <a:lvl6pPr marL="2819869" indent="0">
              <a:buNone/>
              <a:defRPr sz="1939" b="1"/>
            </a:lvl6pPr>
            <a:lvl7pPr marL="3383843" indent="0">
              <a:buNone/>
              <a:defRPr sz="1939" b="1"/>
            </a:lvl7pPr>
            <a:lvl8pPr marL="3947817" indent="0">
              <a:buNone/>
              <a:defRPr sz="1939" b="1"/>
            </a:lvl8pPr>
            <a:lvl9pPr marL="4511791" indent="0">
              <a:buNone/>
              <a:defRPr sz="193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954"/>
            </a:lvl1pPr>
            <a:lvl2pPr>
              <a:defRPr sz="2492"/>
            </a:lvl2pPr>
            <a:lvl3pPr>
              <a:defRPr sz="2215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492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1" cy="5853114"/>
          </a:xfrm>
        </p:spPr>
        <p:txBody>
          <a:bodyPr/>
          <a:lstStyle>
            <a:lvl1pPr>
              <a:defRPr sz="3969"/>
            </a:lvl1pPr>
            <a:lvl2pPr>
              <a:defRPr sz="3415"/>
            </a:lvl2pPr>
            <a:lvl3pPr>
              <a:defRPr sz="2954"/>
            </a:lvl3pPr>
            <a:lvl4pPr>
              <a:defRPr sz="2492"/>
            </a:lvl4pPr>
            <a:lvl5pPr>
              <a:defRPr sz="2492"/>
            </a:lvl5pPr>
            <a:lvl6pPr>
              <a:defRPr sz="2492"/>
            </a:lvl6pPr>
            <a:lvl7pPr>
              <a:defRPr sz="2492"/>
            </a:lvl7pPr>
            <a:lvl8pPr>
              <a:defRPr sz="2492"/>
            </a:lvl8pPr>
            <a:lvl9pPr>
              <a:defRPr sz="249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754"/>
            </a:lvl1pPr>
            <a:lvl2pPr marL="563973" indent="0">
              <a:buNone/>
              <a:defRPr sz="1477"/>
            </a:lvl2pPr>
            <a:lvl3pPr marL="1127948" indent="0">
              <a:buNone/>
              <a:defRPr sz="1200"/>
            </a:lvl3pPr>
            <a:lvl4pPr marL="1691921" indent="0">
              <a:buNone/>
              <a:defRPr sz="1108"/>
            </a:lvl4pPr>
            <a:lvl5pPr marL="2255895" indent="0">
              <a:buNone/>
              <a:defRPr sz="1108"/>
            </a:lvl5pPr>
            <a:lvl6pPr marL="2819869" indent="0">
              <a:buNone/>
              <a:defRPr sz="1108"/>
            </a:lvl6pPr>
            <a:lvl7pPr marL="3383843" indent="0">
              <a:buNone/>
              <a:defRPr sz="1108"/>
            </a:lvl7pPr>
            <a:lvl8pPr marL="3947817" indent="0">
              <a:buNone/>
              <a:defRPr sz="1108"/>
            </a:lvl8pPr>
            <a:lvl9pPr marL="4511791" indent="0">
              <a:buNone/>
              <a:defRPr sz="110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492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969"/>
            </a:lvl1pPr>
            <a:lvl2pPr marL="563973" indent="0">
              <a:buNone/>
              <a:defRPr sz="3415"/>
            </a:lvl2pPr>
            <a:lvl3pPr marL="1127948" indent="0">
              <a:buNone/>
              <a:defRPr sz="2954"/>
            </a:lvl3pPr>
            <a:lvl4pPr marL="1691921" indent="0">
              <a:buNone/>
              <a:defRPr sz="2492"/>
            </a:lvl4pPr>
            <a:lvl5pPr marL="2255895" indent="0">
              <a:buNone/>
              <a:defRPr sz="2492"/>
            </a:lvl5pPr>
            <a:lvl6pPr marL="2819869" indent="0">
              <a:buNone/>
              <a:defRPr sz="2492"/>
            </a:lvl6pPr>
            <a:lvl7pPr marL="3383843" indent="0">
              <a:buNone/>
              <a:defRPr sz="2492"/>
            </a:lvl7pPr>
            <a:lvl8pPr marL="3947817" indent="0">
              <a:buNone/>
              <a:defRPr sz="2492"/>
            </a:lvl8pPr>
            <a:lvl9pPr marL="4511791" indent="0">
              <a:buNone/>
              <a:defRPr sz="249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754"/>
            </a:lvl1pPr>
            <a:lvl2pPr marL="563973" indent="0">
              <a:buNone/>
              <a:defRPr sz="1477"/>
            </a:lvl2pPr>
            <a:lvl3pPr marL="1127948" indent="0">
              <a:buNone/>
              <a:defRPr sz="1200"/>
            </a:lvl3pPr>
            <a:lvl4pPr marL="1691921" indent="0">
              <a:buNone/>
              <a:defRPr sz="1108"/>
            </a:lvl4pPr>
            <a:lvl5pPr marL="2255895" indent="0">
              <a:buNone/>
              <a:defRPr sz="1108"/>
            </a:lvl5pPr>
            <a:lvl6pPr marL="2819869" indent="0">
              <a:buNone/>
              <a:defRPr sz="1108"/>
            </a:lvl6pPr>
            <a:lvl7pPr marL="3383843" indent="0">
              <a:buNone/>
              <a:defRPr sz="1108"/>
            </a:lvl7pPr>
            <a:lvl8pPr marL="3947817" indent="0">
              <a:buNone/>
              <a:defRPr sz="1108"/>
            </a:lvl8pPr>
            <a:lvl9pPr marL="4511791" indent="0">
              <a:buNone/>
              <a:defRPr sz="110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DF72-7288-0646-8541-50C7889239FA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0E728-AC74-E547-9C61-12A628BF8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6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63973" rtl="0" eaLnBrk="1" latinLnBrk="0" hangingPunct="1">
        <a:spcBef>
          <a:spcPct val="0"/>
        </a:spcBef>
        <a:buNone/>
        <a:defRPr sz="54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980" indent="-422980" algn="l" defTabSz="563973" rtl="0" eaLnBrk="1" latinLnBrk="0" hangingPunct="1">
        <a:spcBef>
          <a:spcPct val="20000"/>
        </a:spcBef>
        <a:buFont typeface="Arial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1pPr>
      <a:lvl2pPr marL="916457" indent="-352484" algn="l" defTabSz="563973" rtl="0" eaLnBrk="1" latinLnBrk="0" hangingPunct="1">
        <a:spcBef>
          <a:spcPct val="20000"/>
        </a:spcBef>
        <a:buFont typeface="Arial"/>
        <a:buChar char="–"/>
        <a:defRPr sz="3415" kern="1200">
          <a:solidFill>
            <a:schemeClr val="tx1"/>
          </a:solidFill>
          <a:latin typeface="+mn-lt"/>
          <a:ea typeface="+mn-ea"/>
          <a:cs typeface="+mn-cs"/>
        </a:defRPr>
      </a:lvl2pPr>
      <a:lvl3pPr marL="1409935" indent="-281987" algn="l" defTabSz="563973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73908" indent="-281987" algn="l" defTabSz="563973" rtl="0" eaLnBrk="1" latinLnBrk="0" hangingPunct="1">
        <a:spcBef>
          <a:spcPct val="20000"/>
        </a:spcBef>
        <a:buFont typeface="Arial"/>
        <a:buChar char="–"/>
        <a:defRPr sz="2492" kern="1200">
          <a:solidFill>
            <a:schemeClr val="tx1"/>
          </a:solidFill>
          <a:latin typeface="+mn-lt"/>
          <a:ea typeface="+mn-ea"/>
          <a:cs typeface="+mn-cs"/>
        </a:defRPr>
      </a:lvl4pPr>
      <a:lvl5pPr marL="2537883" indent="-281987" algn="l" defTabSz="563973" rtl="0" eaLnBrk="1" latinLnBrk="0" hangingPunct="1">
        <a:spcBef>
          <a:spcPct val="20000"/>
        </a:spcBef>
        <a:buFont typeface="Arial"/>
        <a:buChar char="»"/>
        <a:defRPr sz="2492" kern="1200">
          <a:solidFill>
            <a:schemeClr val="tx1"/>
          </a:solidFill>
          <a:latin typeface="+mn-lt"/>
          <a:ea typeface="+mn-ea"/>
          <a:cs typeface="+mn-cs"/>
        </a:defRPr>
      </a:lvl5pPr>
      <a:lvl6pPr marL="3101856" indent="-281987" algn="l" defTabSz="563973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6pPr>
      <a:lvl7pPr marL="3665829" indent="-281987" algn="l" defTabSz="563973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7pPr>
      <a:lvl8pPr marL="4229804" indent="-281987" algn="l" defTabSz="563973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8pPr>
      <a:lvl9pPr marL="4793777" indent="-281987" algn="l" defTabSz="563973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3973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7948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91921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5895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9869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83843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47817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11791" algn="l" defTabSz="56397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qf.org.uk/about-the-framework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sqa.org.uk/sqa/7138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800" dirty="0">
                <a:latin typeface="Arial Black" panose="020B0A04020102020204" pitchFamily="34" charset="0"/>
              </a:rPr>
              <a:t>An Introduction to SCQF Qualifications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1E5C90"/>
                </a:solidFill>
              </a:rPr>
              <a:t>Parent/Carer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37588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839" y="1594392"/>
            <a:ext cx="5240136" cy="349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Colleges and Universities </a:t>
            </a:r>
          </a:p>
          <a:p>
            <a:pPr>
              <a:lnSpc>
                <a:spcPct val="107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SCQF credit points help admissions officers in colleges and universities know exactly how much learning you have done and at what level.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will be used along with other factors, such as the subjects you studied and grades you achieved.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96407"/>
            <a:ext cx="584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else uses the SCQF?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DDEECF-35A7-4971-A876-EC6EA9907071}"/>
              </a:ext>
            </a:extLst>
          </p:cNvPr>
          <p:cNvGrpSpPr/>
          <p:nvPr/>
        </p:nvGrpSpPr>
        <p:grpSpPr>
          <a:xfrm>
            <a:off x="6190004" y="3370200"/>
            <a:ext cx="600075" cy="600075"/>
            <a:chOff x="6796087" y="3128962"/>
            <a:chExt cx="600075" cy="6000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DFB53F-6095-4339-AC65-186010975AE8}"/>
                </a:ext>
              </a:extLst>
            </p:cNvPr>
            <p:cNvSpPr/>
            <p:nvPr/>
          </p:nvSpPr>
          <p:spPr>
            <a:xfrm>
              <a:off x="6796087" y="3128962"/>
              <a:ext cx="600075" cy="6000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2EB7A9-9429-4401-A0E5-3BB0051ADC35}"/>
                </a:ext>
              </a:extLst>
            </p:cNvPr>
            <p:cNvSpPr/>
            <p:nvPr/>
          </p:nvSpPr>
          <p:spPr>
            <a:xfrm>
              <a:off x="6976108" y="3305453"/>
              <a:ext cx="240032" cy="247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C8F091-367D-4716-A27D-361109956B2E}"/>
              </a:ext>
            </a:extLst>
          </p:cNvPr>
          <p:cNvSpPr/>
          <p:nvPr/>
        </p:nvSpPr>
        <p:spPr>
          <a:xfrm>
            <a:off x="5800725" y="1985599"/>
            <a:ext cx="2590800" cy="1114420"/>
          </a:xfrm>
          <a:prstGeom prst="roundRect">
            <a:avLst>
              <a:gd name="adj" fmla="val 9829"/>
            </a:avLst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5251050-DE72-48F3-BF56-7141BF10BFB9}"/>
              </a:ext>
            </a:extLst>
          </p:cNvPr>
          <p:cNvSpPr/>
          <p:nvPr/>
        </p:nvSpPr>
        <p:spPr>
          <a:xfrm rot="10800000">
            <a:off x="6183753" y="3010291"/>
            <a:ext cx="600075" cy="675187"/>
          </a:xfrm>
          <a:prstGeom prst="triangle">
            <a:avLst/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054A08-A944-4B46-98D2-AD2A4BD6A761}"/>
              </a:ext>
            </a:extLst>
          </p:cNvPr>
          <p:cNvSpPr/>
          <p:nvPr/>
        </p:nvSpPr>
        <p:spPr>
          <a:xfrm>
            <a:off x="6029325" y="2201668"/>
            <a:ext cx="2143125" cy="70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41DB37-34C4-40A1-BC69-9C562D422631}"/>
              </a:ext>
            </a:extLst>
          </p:cNvPr>
          <p:cNvGrpSpPr/>
          <p:nvPr/>
        </p:nvGrpSpPr>
        <p:grpSpPr>
          <a:xfrm rot="10800000">
            <a:off x="7839967" y="3734234"/>
            <a:ext cx="600075" cy="600075"/>
            <a:chOff x="6796087" y="3128962"/>
            <a:chExt cx="600075" cy="6000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A79DC8-3D19-482C-948C-78C63F563CF2}"/>
                </a:ext>
              </a:extLst>
            </p:cNvPr>
            <p:cNvSpPr/>
            <p:nvPr/>
          </p:nvSpPr>
          <p:spPr>
            <a:xfrm>
              <a:off x="6796087" y="3128962"/>
              <a:ext cx="600075" cy="6000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39921C-9D4D-4CE1-AF7F-A46E2C5A27A7}"/>
                </a:ext>
              </a:extLst>
            </p:cNvPr>
            <p:cNvSpPr/>
            <p:nvPr/>
          </p:nvSpPr>
          <p:spPr>
            <a:xfrm>
              <a:off x="6976108" y="3305453"/>
              <a:ext cx="240032" cy="247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AADF0C-227F-498D-B98D-BC09A984B419}"/>
              </a:ext>
            </a:extLst>
          </p:cNvPr>
          <p:cNvSpPr/>
          <p:nvPr/>
        </p:nvSpPr>
        <p:spPr>
          <a:xfrm rot="10800000">
            <a:off x="6299270" y="4636924"/>
            <a:ext cx="2590800" cy="1114420"/>
          </a:xfrm>
          <a:prstGeom prst="roundRect">
            <a:avLst>
              <a:gd name="adj" fmla="val 9829"/>
            </a:avLst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6FEF570-1E44-475C-9F63-A2211B64AFC6}"/>
              </a:ext>
            </a:extLst>
          </p:cNvPr>
          <p:cNvSpPr/>
          <p:nvPr/>
        </p:nvSpPr>
        <p:spPr>
          <a:xfrm>
            <a:off x="7846218" y="4019031"/>
            <a:ext cx="600075" cy="675187"/>
          </a:xfrm>
          <a:prstGeom prst="triangle">
            <a:avLst/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56A91A-7E32-4005-A180-B4004DDCE212}"/>
              </a:ext>
            </a:extLst>
          </p:cNvPr>
          <p:cNvSpPr/>
          <p:nvPr/>
        </p:nvSpPr>
        <p:spPr>
          <a:xfrm rot="10800000">
            <a:off x="6518345" y="4825562"/>
            <a:ext cx="2143125" cy="70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2D95EE-0273-46F1-98E7-2BC3C5DCCB90}"/>
              </a:ext>
            </a:extLst>
          </p:cNvPr>
          <p:cNvSpPr txBox="1"/>
          <p:nvPr/>
        </p:nvSpPr>
        <p:spPr>
          <a:xfrm>
            <a:off x="6029325" y="2352883"/>
            <a:ext cx="214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215594"/>
                </a:solidFill>
                <a:latin typeface="Arial Black" panose="020B0A04020102020204" pitchFamily="34" charset="0"/>
              </a:rPr>
              <a:t>College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98BD4-B441-49D8-9011-959B26B6F12D}"/>
              </a:ext>
            </a:extLst>
          </p:cNvPr>
          <p:cNvSpPr txBox="1"/>
          <p:nvPr/>
        </p:nvSpPr>
        <p:spPr>
          <a:xfrm>
            <a:off x="6541307" y="4980668"/>
            <a:ext cx="214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215594"/>
                </a:solidFill>
                <a:latin typeface="Arial Black" panose="020B0A04020102020204" pitchFamily="34" charset="0"/>
              </a:rPr>
              <a:t>University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5B1D6F-8671-400D-B60C-1EE9C9FA2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44443" y="1735627"/>
            <a:ext cx="5173461" cy="415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Employers and Apprenticeships</a:t>
            </a:r>
          </a:p>
          <a:p>
            <a:pPr>
              <a:lnSpc>
                <a:spcPct val="107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SCQF helps employers understand the level of difficulty of each qualification, as well as the number of credit points you have achieved as part of your personal development.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your career develops, any work-based qualifications you achieve may add to the number of credits you already have.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84416"/>
            <a:ext cx="584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else uses the SCQF?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4BD480-9852-4288-A98E-D7D6F111B83F}"/>
              </a:ext>
            </a:extLst>
          </p:cNvPr>
          <p:cNvGrpSpPr/>
          <p:nvPr/>
        </p:nvGrpSpPr>
        <p:grpSpPr>
          <a:xfrm>
            <a:off x="801874" y="3274972"/>
            <a:ext cx="600075" cy="600075"/>
            <a:chOff x="6796087" y="3128962"/>
            <a:chExt cx="600075" cy="6000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A39C7-4E25-4EFC-A82A-E6F1BCC4E465}"/>
                </a:ext>
              </a:extLst>
            </p:cNvPr>
            <p:cNvSpPr/>
            <p:nvPr/>
          </p:nvSpPr>
          <p:spPr>
            <a:xfrm>
              <a:off x="6796087" y="3128962"/>
              <a:ext cx="600075" cy="6000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AEDF00-9D65-4A22-A376-C0F7365642C1}"/>
                </a:ext>
              </a:extLst>
            </p:cNvPr>
            <p:cNvSpPr/>
            <p:nvPr/>
          </p:nvSpPr>
          <p:spPr>
            <a:xfrm>
              <a:off x="6976108" y="3305453"/>
              <a:ext cx="240032" cy="247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F6F246-D4B2-463B-8285-09DB1627E0CA}"/>
              </a:ext>
            </a:extLst>
          </p:cNvPr>
          <p:cNvSpPr/>
          <p:nvPr/>
        </p:nvSpPr>
        <p:spPr>
          <a:xfrm>
            <a:off x="412595" y="1890371"/>
            <a:ext cx="2590800" cy="1114420"/>
          </a:xfrm>
          <a:prstGeom prst="roundRect">
            <a:avLst>
              <a:gd name="adj" fmla="val 9829"/>
            </a:avLst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E938D6D-5BC7-425C-A75D-526341F88083}"/>
              </a:ext>
            </a:extLst>
          </p:cNvPr>
          <p:cNvSpPr/>
          <p:nvPr/>
        </p:nvSpPr>
        <p:spPr>
          <a:xfrm rot="10800000">
            <a:off x="795623" y="2915063"/>
            <a:ext cx="600075" cy="675187"/>
          </a:xfrm>
          <a:prstGeom prst="triangle">
            <a:avLst/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7EE9C8-34D6-43F3-B979-5894427997FE}"/>
              </a:ext>
            </a:extLst>
          </p:cNvPr>
          <p:cNvSpPr/>
          <p:nvPr/>
        </p:nvSpPr>
        <p:spPr>
          <a:xfrm>
            <a:off x="641195" y="2106440"/>
            <a:ext cx="2143125" cy="70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12C9F4-34CC-45C2-BFD8-9A409E5CDE01}"/>
              </a:ext>
            </a:extLst>
          </p:cNvPr>
          <p:cNvGrpSpPr/>
          <p:nvPr/>
        </p:nvGrpSpPr>
        <p:grpSpPr>
          <a:xfrm rot="10800000">
            <a:off x="2451837" y="3639006"/>
            <a:ext cx="600075" cy="600075"/>
            <a:chOff x="6796087" y="3128962"/>
            <a:chExt cx="600075" cy="60007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18950F1-2980-4715-B9A4-0A7B563C6131}"/>
                </a:ext>
              </a:extLst>
            </p:cNvPr>
            <p:cNvSpPr/>
            <p:nvPr/>
          </p:nvSpPr>
          <p:spPr>
            <a:xfrm>
              <a:off x="6796087" y="3128962"/>
              <a:ext cx="600075" cy="6000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227C4A-D20C-4A55-8859-42560A892DCB}"/>
                </a:ext>
              </a:extLst>
            </p:cNvPr>
            <p:cNvSpPr/>
            <p:nvPr/>
          </p:nvSpPr>
          <p:spPr>
            <a:xfrm>
              <a:off x="6976108" y="3305453"/>
              <a:ext cx="240032" cy="247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4F61796-9016-435B-ACAD-74856D024572}"/>
              </a:ext>
            </a:extLst>
          </p:cNvPr>
          <p:cNvSpPr/>
          <p:nvPr/>
        </p:nvSpPr>
        <p:spPr>
          <a:xfrm rot="10800000">
            <a:off x="911140" y="4541696"/>
            <a:ext cx="2590800" cy="1114420"/>
          </a:xfrm>
          <a:prstGeom prst="roundRect">
            <a:avLst>
              <a:gd name="adj" fmla="val 9829"/>
            </a:avLst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F36B1B2-BF4E-4D89-A571-8B21623AA0AE}"/>
              </a:ext>
            </a:extLst>
          </p:cNvPr>
          <p:cNvSpPr/>
          <p:nvPr/>
        </p:nvSpPr>
        <p:spPr>
          <a:xfrm>
            <a:off x="2458088" y="3923803"/>
            <a:ext cx="600075" cy="675187"/>
          </a:xfrm>
          <a:prstGeom prst="triangle">
            <a:avLst/>
          </a:prstGeom>
          <a:solidFill>
            <a:srgbClr val="004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74A2EB-A979-406A-B69D-D7B2101A7701}"/>
              </a:ext>
            </a:extLst>
          </p:cNvPr>
          <p:cNvSpPr/>
          <p:nvPr/>
        </p:nvSpPr>
        <p:spPr>
          <a:xfrm rot="10800000">
            <a:off x="1130215" y="4730334"/>
            <a:ext cx="2143125" cy="70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5A6AF5-E8C8-443A-9562-14427237E0D7}"/>
              </a:ext>
            </a:extLst>
          </p:cNvPr>
          <p:cNvSpPr txBox="1"/>
          <p:nvPr/>
        </p:nvSpPr>
        <p:spPr>
          <a:xfrm>
            <a:off x="641195" y="2257655"/>
            <a:ext cx="214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215594"/>
                </a:solidFill>
                <a:latin typeface="Arial Black" panose="020B0A04020102020204" pitchFamily="34" charset="0"/>
              </a:rPr>
              <a:t>Employers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7E1D80-337E-4BA5-80A7-B48013569EF3}"/>
              </a:ext>
            </a:extLst>
          </p:cNvPr>
          <p:cNvSpPr txBox="1"/>
          <p:nvPr/>
        </p:nvSpPr>
        <p:spPr>
          <a:xfrm>
            <a:off x="1153177" y="4785352"/>
            <a:ext cx="21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215594"/>
                </a:solidFill>
                <a:latin typeface="Arial Black" panose="020B0A04020102020204" pitchFamily="34" charset="0"/>
              </a:rPr>
              <a:t>Modern Apprenticeships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FD85270-89F9-4DB0-8ACE-3BACFA05C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34852"/>
            <a:ext cx="5843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Pathways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405C92-6566-462E-BD58-AB1E4354CE38}"/>
              </a:ext>
            </a:extLst>
          </p:cNvPr>
          <p:cNvSpPr txBox="1"/>
          <p:nvPr/>
        </p:nvSpPr>
        <p:spPr>
          <a:xfrm>
            <a:off x="412595" y="1645876"/>
            <a:ext cx="3412273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63"/>
              </a:spcBef>
            </a:pPr>
            <a:r>
              <a:rPr lang="en-GB" altLang="en-US" dirty="0">
                <a:latin typeface="Arial  "/>
              </a:rPr>
              <a:t>There is no ONE PATH for our learners</a:t>
            </a:r>
          </a:p>
          <a:p>
            <a:pPr>
              <a:spcBef>
                <a:spcPts val="763"/>
              </a:spcBef>
            </a:pPr>
            <a:endParaRPr lang="en-GB" altLang="en-US" dirty="0">
              <a:latin typeface="Arial  "/>
            </a:endParaRPr>
          </a:p>
          <a:p>
            <a:pPr>
              <a:spcBef>
                <a:spcPts val="763"/>
              </a:spcBef>
            </a:pPr>
            <a:r>
              <a:rPr lang="en-GB" altLang="en-US" dirty="0">
                <a:latin typeface="Arial  "/>
              </a:rPr>
              <a:t>We are looking to support learners in choosing the right path for them</a:t>
            </a:r>
            <a:endParaRPr lang="en-GB" altLang="en-US" sz="1050" dirty="0">
              <a:latin typeface="Arial  "/>
            </a:endParaRPr>
          </a:p>
          <a:p>
            <a:pPr>
              <a:spcBef>
                <a:spcPts val="763"/>
              </a:spcBef>
            </a:pPr>
            <a:endParaRPr lang="en-GB" altLang="en-US" sz="1050" dirty="0">
              <a:latin typeface="Arial  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4768E8-0556-4BB5-84F1-A9D0205D4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05" y="1645876"/>
            <a:ext cx="4755475" cy="2932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6B8B59-57E6-4B07-980F-13AA658129C9}"/>
              </a:ext>
            </a:extLst>
          </p:cNvPr>
          <p:cNvSpPr txBox="1"/>
          <p:nvPr/>
        </p:nvSpPr>
        <p:spPr>
          <a:xfrm>
            <a:off x="412596" y="4782751"/>
            <a:ext cx="8405309" cy="1384995"/>
          </a:xfrm>
          <a:prstGeom prst="rect">
            <a:avLst/>
          </a:prstGeom>
          <a:solidFill>
            <a:srgbClr val="215594"/>
          </a:solidFill>
        </p:spPr>
        <p:txBody>
          <a:bodyPr wrap="square">
            <a:spAutoFit/>
          </a:bodyPr>
          <a:lstStyle/>
          <a:p>
            <a:pPr algn="ctr">
              <a:spcBef>
                <a:spcPts val="763"/>
              </a:spcBef>
            </a:pPr>
            <a:r>
              <a:rPr lang="en-GB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“The framework is a FRAME not a LADDER there is not just one route to success.”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EA8FF3-F726-40F7-B848-C18C9A7C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839" y="1594392"/>
            <a:ext cx="725943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School Website – SCQF Framework Menu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96407"/>
            <a:ext cx="584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you find out more?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4E832-342A-4100-9ADC-D2C835CF3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11" t="6995" r="6667" b="10944"/>
          <a:stretch/>
        </p:blipFill>
        <p:spPr>
          <a:xfrm>
            <a:off x="412595" y="2318324"/>
            <a:ext cx="6454930" cy="38700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76E3E30-9750-4312-A758-10D64CCEC7EB}"/>
              </a:ext>
            </a:extLst>
          </p:cNvPr>
          <p:cNvSpPr/>
          <p:nvPr/>
        </p:nvSpPr>
        <p:spPr>
          <a:xfrm>
            <a:off x="5612732" y="2318324"/>
            <a:ext cx="1333499" cy="962651"/>
          </a:xfrm>
          <a:prstGeom prst="rect">
            <a:avLst/>
          </a:prstGeom>
          <a:noFill/>
          <a:ln w="57150">
            <a:solidFill>
              <a:srgbClr val="754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7D114-3357-4E5D-A033-32C14F9E4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839" y="1594392"/>
            <a:ext cx="524013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School Website – Parents Menu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96407"/>
            <a:ext cx="584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you find out more?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B78E1-9293-4EE3-B16E-884047897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3" t="9537" r="6875" b="14729"/>
          <a:stretch/>
        </p:blipFill>
        <p:spPr>
          <a:xfrm>
            <a:off x="412595" y="2319097"/>
            <a:ext cx="6893079" cy="38840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555206-1194-4A16-900C-C11E936CA974}"/>
              </a:ext>
            </a:extLst>
          </p:cNvPr>
          <p:cNvSpPr/>
          <p:nvPr/>
        </p:nvSpPr>
        <p:spPr>
          <a:xfrm>
            <a:off x="3827797" y="2321062"/>
            <a:ext cx="610853" cy="495794"/>
          </a:xfrm>
          <a:prstGeom prst="rect">
            <a:avLst/>
          </a:prstGeom>
          <a:noFill/>
          <a:ln w="57150">
            <a:solidFill>
              <a:srgbClr val="754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A0726C-DF18-455A-BB55-DBB88E133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4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839" y="1594392"/>
            <a:ext cx="5240136" cy="359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SCQF Website</a:t>
            </a:r>
          </a:p>
          <a:p>
            <a:pPr>
              <a:lnSpc>
                <a:spcPct val="107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https://scqf.org.uk/about-the-framework/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SQA Website</a:t>
            </a:r>
          </a:p>
          <a:p>
            <a:pPr>
              <a:lnSpc>
                <a:spcPct val="107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https://www.sqa.org.uk/sqa/71387.html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96407"/>
            <a:ext cx="584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you find out more?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A6759-4EE4-4497-A47B-33957AD77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500" t="6996" b="12351"/>
          <a:stretch/>
        </p:blipFill>
        <p:spPr>
          <a:xfrm>
            <a:off x="3428307" y="1645875"/>
            <a:ext cx="4800600" cy="2183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5A498-A1BD-450C-9C6A-33FEF12286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083" t="8834" r="8021" b="37557"/>
          <a:stretch/>
        </p:blipFill>
        <p:spPr>
          <a:xfrm>
            <a:off x="3428307" y="4078234"/>
            <a:ext cx="4800600" cy="2183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9BA7A-1533-4156-AA26-AACCFECC5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838" y="1594392"/>
            <a:ext cx="8543065" cy="441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  "/>
              </a:rPr>
              <a:t>Is the National Framework for 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latin typeface="Arial  "/>
              </a:rPr>
              <a:t>    qualifications in Scotland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  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  "/>
              </a:rPr>
              <a:t>Can help you to understand and 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latin typeface="Arial  "/>
              </a:rPr>
              <a:t>    compare a range of qualifications.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  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  "/>
              </a:rPr>
              <a:t>It describes a Qualification by 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latin typeface="Arial  "/>
              </a:rPr>
              <a:t>    giving it a Level to show how hard it is.</a:t>
            </a:r>
          </a:p>
          <a:p>
            <a:pPr lvl="0">
              <a:lnSpc>
                <a:spcPct val="107000"/>
              </a:lnSpc>
            </a:pPr>
            <a:endParaRPr lang="en-GB" dirty="0">
              <a:latin typeface="Arial  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  "/>
              </a:rPr>
              <a:t>And a number of SCQF Credit Points 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latin typeface="Arial  "/>
              </a:rPr>
              <a:t>    to show how much work is involved</a:t>
            </a:r>
            <a:endParaRPr lang="en-GB" altLang="en-US" sz="1800" dirty="0">
              <a:latin typeface="Arial  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39696"/>
            <a:ext cx="5843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SCQF</a:t>
            </a:r>
          </a:p>
        </p:txBody>
      </p:sp>
      <p:pic>
        <p:nvPicPr>
          <p:cNvPr id="8" name="Picture 2" descr="School Ambassador Programme | Scottish Credit and Qualifications Framework">
            <a:extLst>
              <a:ext uri="{FF2B5EF4-FFF2-40B4-BE49-F238E27FC236}">
                <a16:creationId xmlns:a16="http://schemas.microsoft.com/office/drawing/2014/main" id="{AD36BACC-9CCB-41AA-88C2-6DD94B347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32835" r="25000" b="30177"/>
          <a:stretch/>
        </p:blipFill>
        <p:spPr bwMode="auto">
          <a:xfrm>
            <a:off x="5634692" y="1628321"/>
            <a:ext cx="3234470" cy="12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02D743-C8E9-4ACF-8535-3E02D48277D9}"/>
              </a:ext>
            </a:extLst>
          </p:cNvPr>
          <p:cNvSpPr/>
          <p:nvPr/>
        </p:nvSpPr>
        <p:spPr>
          <a:xfrm>
            <a:off x="6438751" y="3776573"/>
            <a:ext cx="2379152" cy="95410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Levels 1-12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D4E5F-2D62-40D4-8D2A-73B8A1A8F418}"/>
              </a:ext>
            </a:extLst>
          </p:cNvPr>
          <p:cNvSpPr/>
          <p:nvPr/>
        </p:nvSpPr>
        <p:spPr>
          <a:xfrm>
            <a:off x="6438751" y="5187205"/>
            <a:ext cx="2379152" cy="95410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1 Credit – 10 Hours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1E6D26-18A0-4D38-9101-CF0B1BCA1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18166"/>
            <a:ext cx="5843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SCQF Framework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9527E-CF02-404B-89AE-74CF9284972E}"/>
              </a:ext>
            </a:extLst>
          </p:cNvPr>
          <p:cNvSpPr txBox="1"/>
          <p:nvPr/>
        </p:nvSpPr>
        <p:spPr>
          <a:xfrm>
            <a:off x="343717" y="1119627"/>
            <a:ext cx="8456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3438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EDB20-F160-406A-ADD2-B97DD992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" y="1382751"/>
            <a:ext cx="8405310" cy="5183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E9132-A53E-41B2-BD61-DDE97D5B0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18166"/>
            <a:ext cx="5843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SCQF Framework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9527E-CF02-404B-89AE-74CF9284972E}"/>
              </a:ext>
            </a:extLst>
          </p:cNvPr>
          <p:cNvSpPr txBox="1"/>
          <p:nvPr/>
        </p:nvSpPr>
        <p:spPr>
          <a:xfrm>
            <a:off x="343717" y="1119627"/>
            <a:ext cx="8456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3438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EDB20-F160-406A-ADD2-B97DD992D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" t="92035" r="74793" b="1229"/>
          <a:stretch/>
        </p:blipFill>
        <p:spPr>
          <a:xfrm>
            <a:off x="4789766" y="2629607"/>
            <a:ext cx="4079395" cy="691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7E748-7575-44A2-9F53-184E42A63C9D}"/>
              </a:ext>
            </a:extLst>
          </p:cNvPr>
          <p:cNvSpPr txBox="1"/>
          <p:nvPr/>
        </p:nvSpPr>
        <p:spPr>
          <a:xfrm>
            <a:off x="274839" y="1594391"/>
            <a:ext cx="4598244" cy="3361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000" dirty="0">
                <a:latin typeface="Arial  "/>
              </a:rPr>
              <a:t>There are 12 levels to the framework</a:t>
            </a:r>
          </a:p>
          <a:p>
            <a:pPr lvl="0">
              <a:lnSpc>
                <a:spcPct val="107000"/>
              </a:lnSpc>
            </a:pPr>
            <a:endParaRPr lang="en-GB" altLang="en-US" sz="2000" dirty="0">
              <a:latin typeface="Arial  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altLang="en-US" sz="2000" dirty="0">
              <a:latin typeface="Arial  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altLang="en-US" sz="2000" dirty="0">
                <a:latin typeface="Arial  "/>
                <a:cs typeface="Arial" panose="020B0604020202020204" pitchFamily="34" charset="0"/>
              </a:rPr>
              <a:t>Starting at Level 1 which is the simplest qualification </a:t>
            </a:r>
          </a:p>
          <a:p>
            <a:pPr lvl="0">
              <a:lnSpc>
                <a:spcPct val="107000"/>
              </a:lnSpc>
            </a:pPr>
            <a:endParaRPr lang="en-GB" altLang="en-US" sz="2000" dirty="0">
              <a:latin typeface="Arial  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altLang="en-US" sz="2000" dirty="0">
              <a:latin typeface="Arial  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altLang="en-US" sz="2000" dirty="0">
              <a:latin typeface="Arial  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altLang="en-US" sz="2000" dirty="0">
                <a:latin typeface="Arial  "/>
                <a:cs typeface="Arial" panose="020B0604020202020204" pitchFamily="34" charset="0"/>
              </a:rPr>
              <a:t>Up to Level 12 which is the most complex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85C605-E576-4D98-8FF4-83CE03A80980}"/>
              </a:ext>
            </a:extLst>
          </p:cNvPr>
          <p:cNvGrpSpPr/>
          <p:nvPr/>
        </p:nvGrpSpPr>
        <p:grpSpPr>
          <a:xfrm>
            <a:off x="4817757" y="4124533"/>
            <a:ext cx="4051608" cy="986219"/>
            <a:chOff x="1346221" y="4357582"/>
            <a:chExt cx="4683104" cy="11399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936F75-3A42-4EBF-BC96-70FCEFBED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6" t="866" r="91311" b="86084"/>
            <a:stretch/>
          </p:blipFill>
          <p:spPr>
            <a:xfrm>
              <a:off x="1346221" y="4357582"/>
              <a:ext cx="1147631" cy="11399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2F3256-D51C-49BE-8216-148C29481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098" t="1348" r="17178" b="86068"/>
            <a:stretch/>
          </p:blipFill>
          <p:spPr>
            <a:xfrm>
              <a:off x="2493852" y="4387727"/>
              <a:ext cx="3535473" cy="110978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55FA234-9294-4617-AAE7-3FF2DB842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473296"/>
            <a:ext cx="5843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Qualifications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9527E-CF02-404B-89AE-74CF9284972E}"/>
              </a:ext>
            </a:extLst>
          </p:cNvPr>
          <p:cNvSpPr txBox="1"/>
          <p:nvPr/>
        </p:nvSpPr>
        <p:spPr>
          <a:xfrm>
            <a:off x="343717" y="1119627"/>
            <a:ext cx="8456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3438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877"/>
          <a:stretch/>
        </p:blipFill>
        <p:spPr>
          <a:xfrm>
            <a:off x="412596" y="1268580"/>
            <a:ext cx="8405310" cy="5404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2274B-D8CF-4CF8-91B4-48C41812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1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839" y="1594392"/>
            <a:ext cx="5871961" cy="417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  "/>
              </a:rPr>
              <a:t>This information will appear on your son’s or daughter’s SQA certificate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  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  "/>
              </a:rPr>
              <a:t>The certificate will refer to SCQF levels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  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  "/>
              </a:rPr>
              <a:t>The certificate will recognise your son’s or daughter’s SCQF credits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  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  "/>
              </a:rPr>
              <a:t>1 credit = 10 hours of study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Arial  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  "/>
              </a:rPr>
              <a:t>So the 240 hours of learning for a Higher is 24 credits.</a:t>
            </a:r>
            <a:endParaRPr lang="en-GB" altLang="en-US" sz="2000" dirty="0">
              <a:latin typeface="Arial  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6" y="383806"/>
            <a:ext cx="5843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I need to know about the SCQF?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6"/>
          <a:stretch/>
        </p:blipFill>
        <p:spPr>
          <a:xfrm>
            <a:off x="6256422" y="1945297"/>
            <a:ext cx="2561483" cy="1989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7E6842-7E75-4B2C-9379-BFF4D7426D9E}"/>
              </a:ext>
            </a:extLst>
          </p:cNvPr>
          <p:cNvSpPr/>
          <p:nvPr/>
        </p:nvSpPr>
        <p:spPr>
          <a:xfrm>
            <a:off x="6438751" y="4223836"/>
            <a:ext cx="2379152" cy="95410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1 Credit – 10 Hours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2C684D-6FAA-4AE4-A3FD-369545D1B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361503"/>
            <a:ext cx="5843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I need to know about the SCQF?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" y="1459484"/>
            <a:ext cx="5061105" cy="4846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5610" y="1645876"/>
            <a:ext cx="3242295" cy="368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altLang="en-US" dirty="0">
                <a:latin typeface="Arial  "/>
              </a:rPr>
              <a:t>Example SQA Certificate</a:t>
            </a:r>
          </a:p>
          <a:p>
            <a:pPr>
              <a:lnSpc>
                <a:spcPct val="107000"/>
              </a:lnSpc>
            </a:pPr>
            <a:endParaRPr lang="en-GB" altLang="en-US" dirty="0">
              <a:latin typeface="Arial  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  "/>
              </a:rPr>
              <a:t>Shows the SCQF Levels achieved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altLang="en-US" sz="2000" dirty="0">
              <a:latin typeface="Arial  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  "/>
              </a:rPr>
              <a:t>The Credit Points Achieved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altLang="en-US" sz="2000" dirty="0">
              <a:latin typeface="Arial  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  "/>
              </a:rPr>
              <a:t>Date of Achievements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1C374-4528-4563-BCA1-C4C2D7D7D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839" y="1594392"/>
            <a:ext cx="5981582" cy="441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200" dirty="0">
                <a:latin typeface="Arial  "/>
              </a:rPr>
              <a:t>In Johnstone High School we have a range of qualification types and levels.</a:t>
            </a:r>
          </a:p>
          <a:p>
            <a:pPr lvl="0">
              <a:lnSpc>
                <a:spcPct val="107000"/>
              </a:lnSpc>
            </a:pPr>
            <a:endParaRPr lang="en-GB" sz="2200" dirty="0">
              <a:latin typeface="Arial  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2200" dirty="0">
                <a:latin typeface="Arial  "/>
                <a:cs typeface="Arial" panose="020B0604020202020204" pitchFamily="34" charset="0"/>
              </a:rPr>
              <a:t>Including:</a:t>
            </a:r>
          </a:p>
          <a:p>
            <a:pPr lvl="0">
              <a:lnSpc>
                <a:spcPct val="107000"/>
              </a:lnSpc>
            </a:pPr>
            <a:endParaRPr lang="en-GB" sz="2200" dirty="0">
              <a:latin typeface="Arial  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  "/>
                <a:cs typeface="Arial" panose="020B0604020202020204" pitchFamily="34" charset="0"/>
              </a:rPr>
              <a:t>National Courses (Level 3-5)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  "/>
                <a:cs typeface="Arial" panose="020B0604020202020204" pitchFamily="34" charset="0"/>
              </a:rPr>
              <a:t>National Progression Awards (Level 4-6)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  "/>
                <a:cs typeface="Arial" panose="020B0604020202020204" pitchFamily="34" charset="0"/>
              </a:rPr>
              <a:t>SQA Awards (Level 4-6)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  "/>
                <a:cs typeface="Arial" panose="020B0604020202020204" pitchFamily="34" charset="0"/>
              </a:rPr>
              <a:t>Higher (Level 6)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  "/>
                <a:cs typeface="Arial" panose="020B0604020202020204" pitchFamily="34" charset="0"/>
              </a:rPr>
              <a:t>Advanced Higher (Level 7)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  "/>
                <a:cs typeface="Arial" panose="020B0604020202020204" pitchFamily="34" charset="0"/>
              </a:rPr>
              <a:t>Personal Development Awards (Level 4-7)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Arial  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96407"/>
            <a:ext cx="584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use the SCQF in JHS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6D7B24-CF2E-49D8-9EA1-6C68EFBD7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" t="705" r="91198" b="1228"/>
          <a:stretch/>
        </p:blipFill>
        <p:spPr>
          <a:xfrm>
            <a:off x="7551389" y="1417640"/>
            <a:ext cx="657921" cy="4810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4C6758-9267-440F-87F1-4EE8811A9026}"/>
              </a:ext>
            </a:extLst>
          </p:cNvPr>
          <p:cNvSpPr/>
          <p:nvPr/>
        </p:nvSpPr>
        <p:spPr>
          <a:xfrm>
            <a:off x="7404100" y="3679826"/>
            <a:ext cx="952500" cy="1949443"/>
          </a:xfrm>
          <a:prstGeom prst="rect">
            <a:avLst/>
          </a:prstGeom>
          <a:noFill/>
          <a:ln w="57150">
            <a:solidFill>
              <a:srgbClr val="754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39ADA6-166D-44D8-B2F7-9CF69AC14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12595" y="1382751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2595" y="6348174"/>
            <a:ext cx="8405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483C0D-9FA8-447B-9F3E-E9E7C29DB202}"/>
              </a:ext>
            </a:extLst>
          </p:cNvPr>
          <p:cNvSpPr txBox="1"/>
          <p:nvPr/>
        </p:nvSpPr>
        <p:spPr>
          <a:xfrm>
            <a:off x="412595" y="534852"/>
            <a:ext cx="5843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Pathways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7EBE2F-7C46-482C-A6C5-4061AF8B3809}"/>
              </a:ext>
            </a:extLst>
          </p:cNvPr>
          <p:cNvGrpSpPr/>
          <p:nvPr/>
        </p:nvGrpSpPr>
        <p:grpSpPr>
          <a:xfrm>
            <a:off x="4286252" y="1905880"/>
            <a:ext cx="4448175" cy="3934674"/>
            <a:chOff x="3676649" y="1645873"/>
            <a:chExt cx="5057777" cy="44739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F307E6-28AD-4A43-A8F6-4BB1E3E3674D}"/>
                </a:ext>
              </a:extLst>
            </p:cNvPr>
            <p:cNvGrpSpPr/>
            <p:nvPr/>
          </p:nvGrpSpPr>
          <p:grpSpPr>
            <a:xfrm>
              <a:off x="3676650" y="1645876"/>
              <a:ext cx="5057776" cy="4361444"/>
              <a:chOff x="3676650" y="1645876"/>
              <a:chExt cx="5057776" cy="436144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22DA62C-7AD4-4F8B-B530-AB002D438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86" t="26081" r="1562"/>
              <a:stretch/>
            </p:blipFill>
            <p:spPr>
              <a:xfrm>
                <a:off x="3676650" y="1663184"/>
                <a:ext cx="5057776" cy="4344136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BC9D4AB-0134-403C-B7ED-94178A8D3D10}"/>
                  </a:ext>
                </a:extLst>
              </p:cNvPr>
              <p:cNvSpPr/>
              <p:nvPr/>
            </p:nvSpPr>
            <p:spPr>
              <a:xfrm>
                <a:off x="7530088" y="2469216"/>
                <a:ext cx="405547" cy="40554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ADB3891-7C1B-4D25-8747-21AF023C5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780" b="27877" l="66667" r="93048">
                            <a14:foregroundMark x1="66488" y1="9076" x2="66488" y2="18801"/>
                            <a14:foregroundMark x1="66488" y1="18801" x2="77184" y2="19935"/>
                            <a14:foregroundMark x1="77184" y1="19935" x2="88235" y2="19449"/>
                            <a14:foregroundMark x1="88235" y1="19449" x2="92692" y2="12156"/>
                            <a14:foregroundMark x1="92692" y1="12156" x2="84314" y2="8914"/>
                            <a14:foregroundMark x1="84314" y1="8914" x2="66667" y2="8752"/>
                            <a14:foregroundMark x1="86988" y1="8914" x2="92157" y2="18476"/>
                            <a14:foregroundMark x1="92157" y1="18476" x2="88235" y2="19611"/>
                            <a14:foregroundMark x1="92513" y1="11994" x2="86631" y2="8914"/>
                            <a14:foregroundMark x1="92513" y1="11183" x2="86988" y2="7780"/>
                            <a14:foregroundMark x1="93048" y1="12156" x2="89127" y2="8104"/>
                            <a14:foregroundMark x1="81640" y1="23015" x2="77184" y2="23015"/>
                            <a14:foregroundMark x1="77897" y1="23987" x2="79323" y2="22853"/>
                            <a14:foregroundMark x1="77897" y1="22853" x2="78431" y2="22853"/>
                          </a14:backgroundRemoval>
                        </a14:imgEffect>
                      </a14:imgLayer>
                    </a14:imgProps>
                  </a:ext>
                </a:extLst>
              </a:blip>
              <a:srcRect l="64688" t="7788" r="4769" b="73003"/>
              <a:stretch/>
            </p:blipFill>
            <p:spPr>
              <a:xfrm>
                <a:off x="6930554" y="1645876"/>
                <a:ext cx="1632022" cy="1128876"/>
              </a:xfrm>
              <a:prstGeom prst="rect">
                <a:avLst/>
              </a:prstGeom>
            </p:spPr>
          </p:pic>
        </p:grp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B6579866-CE29-4E0E-90F7-29BFC1EB63FD}"/>
                </a:ext>
              </a:extLst>
            </p:cNvPr>
            <p:cNvSpPr/>
            <p:nvPr/>
          </p:nvSpPr>
          <p:spPr>
            <a:xfrm flipV="1">
              <a:off x="3676649" y="1645873"/>
              <a:ext cx="2847975" cy="112887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BF61D67-6C6D-4838-841F-EE64A34DB26B}"/>
                </a:ext>
              </a:extLst>
            </p:cNvPr>
            <p:cNvSpPr/>
            <p:nvPr/>
          </p:nvSpPr>
          <p:spPr>
            <a:xfrm flipH="1">
              <a:off x="7397281" y="4911727"/>
              <a:ext cx="1337145" cy="12080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405C92-6566-462E-BD58-AB1E4354CE38}"/>
              </a:ext>
            </a:extLst>
          </p:cNvPr>
          <p:cNvSpPr txBox="1"/>
          <p:nvPr/>
        </p:nvSpPr>
        <p:spPr>
          <a:xfrm>
            <a:off x="412595" y="1440980"/>
            <a:ext cx="3782811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63"/>
              </a:spcBef>
            </a:pPr>
            <a:r>
              <a:rPr lang="en-GB" altLang="en-US" dirty="0">
                <a:latin typeface="Arial  "/>
              </a:rPr>
              <a:t>Creates progression pathways into:</a:t>
            </a:r>
          </a:p>
          <a:p>
            <a:pPr marL="342900" indent="-342900">
              <a:spcBef>
                <a:spcPts val="763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  "/>
              </a:rPr>
              <a:t>University</a:t>
            </a:r>
          </a:p>
          <a:p>
            <a:pPr marL="342900" indent="-342900">
              <a:spcBef>
                <a:spcPts val="763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  "/>
              </a:rPr>
              <a:t>College</a:t>
            </a:r>
          </a:p>
          <a:p>
            <a:pPr marL="342900" indent="-342900">
              <a:spcBef>
                <a:spcPts val="763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  "/>
              </a:rPr>
              <a:t>Modern Apprenticeships Employment</a:t>
            </a:r>
          </a:p>
          <a:p>
            <a:pPr marL="342900" indent="-342900">
              <a:spcBef>
                <a:spcPts val="763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  "/>
              </a:rPr>
              <a:t>Community Learning &amp; Development</a:t>
            </a:r>
          </a:p>
          <a:p>
            <a:pPr>
              <a:spcBef>
                <a:spcPts val="763"/>
              </a:spcBef>
            </a:pPr>
            <a:endParaRPr lang="en-GB" altLang="en-US" sz="1800" dirty="0">
              <a:latin typeface="Arial  "/>
            </a:endParaRPr>
          </a:p>
          <a:p>
            <a:pPr>
              <a:spcBef>
                <a:spcPts val="763"/>
              </a:spcBef>
            </a:pPr>
            <a:r>
              <a:rPr lang="en-GB" altLang="en-US" dirty="0">
                <a:latin typeface="Arial  "/>
              </a:rPr>
              <a:t>Points mean prizes </a:t>
            </a:r>
          </a:p>
          <a:p>
            <a:pPr>
              <a:spcBef>
                <a:spcPts val="763"/>
              </a:spcBef>
            </a:pPr>
            <a:r>
              <a:rPr lang="en-GB" altLang="en-US" sz="1800" dirty="0">
                <a:latin typeface="Arial  "/>
              </a:rPr>
              <a:t>More SCQF Credit Points create more pathway options</a:t>
            </a:r>
            <a:endParaRPr lang="en-GB" altLang="en-US" sz="1050" dirty="0">
              <a:latin typeface="Arial  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B569CA-8FE0-46C3-AB9F-F606E7A94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355279"/>
            <a:ext cx="2175804" cy="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518</Words>
  <Application>Microsoft Office PowerPoint</Application>
  <PresentationFormat>On-screen Show (4:3)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 </vt:lpstr>
      <vt:lpstr>Arial Black</vt:lpstr>
      <vt:lpstr>Calibri</vt:lpstr>
      <vt:lpstr>Office Theme</vt:lpstr>
      <vt:lpstr>An Introduction to SCQF Qualifications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Eastwood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Johnston</dc:creator>
  <cp:lastModifiedBy>J Smith</cp:lastModifiedBy>
  <cp:revision>141</cp:revision>
  <cp:lastPrinted>2019-08-14T14:39:55Z</cp:lastPrinted>
  <dcterms:created xsi:type="dcterms:W3CDTF">2016-08-10T17:04:32Z</dcterms:created>
  <dcterms:modified xsi:type="dcterms:W3CDTF">2022-09-20T16:35:57Z</dcterms:modified>
</cp:coreProperties>
</file>