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7" r:id="rId3"/>
    <p:sldId id="268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DE380-DB36-4B45-AE54-B28B8A4F1D28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C07CC-005A-4187-AAF6-7493EB548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59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AB8F3-70C1-4FE0-B627-32B1342C87C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656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/>
              <a:t>If you are volunteering in the community or at a club then all you need to do is give the link teacher a contact name/ an email and a phone number so that they can verify this volunteering at various points throughout the year.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6AB8F3-70C1-4FE0-B627-32B1342C87C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49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1EF3A-123E-4B0D-AF40-3026C90C5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02CD6D-2852-48EC-AEFD-910237371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DCD8E-0469-4CE1-AE39-F834AD1DC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5F5-9286-4C4E-85DA-52412963AE14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3A5F3-E998-4BF8-88A2-F992FCE49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CFBAE-0416-4A47-9DF1-3DA98E007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832E-2805-43EE-9D87-554364396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9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1F66F-5515-4630-912D-E5D2ACB7B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4E641D-D1F4-4767-96B8-995529432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6AD5D-D6E4-45A2-9B6F-D0C04D418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5F5-9286-4C4E-85DA-52412963AE14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2291F-1E01-48B7-827D-BE0E7A0B9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6AF8B-1F90-4112-80B9-E83DC87E2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832E-2805-43EE-9D87-554364396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07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2631EE-78B9-4A16-9C1D-5305D19047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48246F-6AC3-4129-9588-B57113584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7EDA9-C4D5-473F-B9B9-BB9E28247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5F5-9286-4C4E-85DA-52412963AE14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97616-29BA-405C-B2F2-B56C7FF4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C46A2-2A4C-44F6-984F-BECBFB66F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832E-2805-43EE-9D87-554364396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84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AFE8-9F10-4F49-B978-363A24353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5B9E5-0F4E-4ADD-9F97-8FAA8C389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44A12-AA96-418F-B8A4-FEA9AC802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5F5-9286-4C4E-85DA-52412963AE14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D30E3-A039-4B0A-8916-29CB27F23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3AAEA-0206-4967-847B-40F21C279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832E-2805-43EE-9D87-554364396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1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7A84C-A470-4564-9CB7-BA8806FAA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41EC0-3A85-40A7-ACBB-7FC2045E4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2A9F6-29C2-4FF8-BCAE-845404D7C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5F5-9286-4C4E-85DA-52412963AE14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167AF-43E8-4805-80C5-AF533EFD7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BD5A1-887E-4987-8724-3212F50A9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832E-2805-43EE-9D87-554364396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88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0637D-485B-4D8D-90B8-52238FCB0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40D9C-2893-4063-8455-BB3235240D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684D9-F202-41A4-99AB-18BA1E6B5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B78B0A-F3A6-48BA-BA09-340B34D2B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5F5-9286-4C4E-85DA-52412963AE14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1042E-FE69-4184-A880-46EDA0E5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3BB35-7DDA-4C18-AB2B-B0B0F3244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832E-2805-43EE-9D87-554364396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74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978DD-E4B2-4F00-84F9-39A180348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B6E41-BB62-453B-AEBF-F90DF79C1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65A525-41B8-454C-8980-381E1CFEB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108312-05B2-4102-8257-3E1FEC1181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B79BC8-465D-44DD-8702-AD9D5EFF37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D95616-1FA5-496C-A45B-97E9C938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5F5-9286-4C4E-85DA-52412963AE14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5BF1E2-319F-4A3D-83AE-DFB477B13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5FCFE7-7C38-4960-B130-30A9AFF54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832E-2805-43EE-9D87-554364396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19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207DC-4974-4490-A55C-31F2089C8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87D1C6-7DE0-4E82-95F3-482CF53D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5F5-9286-4C4E-85DA-52412963AE14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98304-0FEE-44B4-932B-851059D47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D00AE4-D7CE-4226-ABE2-80AE1C94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832E-2805-43EE-9D87-554364396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11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CC5944-1D92-40E9-9EAF-969D51BB0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5F5-9286-4C4E-85DA-52412963AE14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91C05D-070C-4834-9EFE-3E753B36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703426-38CF-4B2D-8860-9B3F4C4A6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832E-2805-43EE-9D87-554364396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27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52D47-DF7B-49DD-9DED-B35E83DDB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3675B-3731-4367-A332-C733877D6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0FBB0-CC01-46E2-8755-466F4C6B7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C7F84-95B8-418A-8DC7-71A666E4C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5F5-9286-4C4E-85DA-52412963AE14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0A0D8-103D-4EE8-AD49-8B4A067CE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8D0BCD-951F-4B8C-B06B-37018DC9E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832E-2805-43EE-9D87-554364396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21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B5748-2BF0-4A75-A7D9-4DE92B5D3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75DE5A-F3A9-407B-9187-E48D468AE6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55B00-37C5-446E-8C00-72C288B70A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D722E-EE93-4E58-B08A-5DD6A38F2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5F5-9286-4C4E-85DA-52412963AE14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97A3A-1F8C-4E78-9A32-7389D0CCA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3182D-E1CB-431F-8F2D-4E610717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832E-2805-43EE-9D87-554364396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80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A0310-CED3-489A-AB7B-ECB96D0D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620FA7-547A-478D-8C2A-D9B807239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BAF7E-CD43-42D1-98DF-74AA6D8C3C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2D5F5-9286-4C4E-85DA-52412963AE14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FE1EC-B40A-4262-8195-451538C57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C1C64-2837-419B-9BDD-81907986B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832E-2805-43EE-9D87-554364396A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90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6CE22-6B66-48FD-A757-81328F5A9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Saltire Award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E9385-B171-4D6C-B376-63DB1A2E9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783" y="1677827"/>
            <a:ext cx="5771146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This is an award which recognises </a:t>
            </a:r>
            <a:r>
              <a:rPr lang="en-GB" b="1" dirty="0">
                <a:solidFill>
                  <a:srgbClr val="0070C0"/>
                </a:solidFill>
              </a:rPr>
              <a:t>“Youth Volunteering in Scotland”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B8924E-734F-4D20-A2BD-D70820320F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355" t="24160" r="4496"/>
          <a:stretch/>
        </p:blipFill>
        <p:spPr>
          <a:xfrm>
            <a:off x="1308803" y="2954977"/>
            <a:ext cx="7623811" cy="25614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620D17-604A-4636-BFF9-F5B2FBAFF4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601" t="13182" r="14401" b="16245"/>
          <a:stretch/>
        </p:blipFill>
        <p:spPr>
          <a:xfrm>
            <a:off x="6609347" y="1509921"/>
            <a:ext cx="1346818" cy="1198779"/>
          </a:xfrm>
          <a:prstGeom prst="rect">
            <a:avLst/>
          </a:prstGeom>
        </p:spPr>
      </p:pic>
      <p:sp>
        <p:nvSpPr>
          <p:cNvPr id="7" name="Chord 6">
            <a:extLst>
              <a:ext uri="{FF2B5EF4-FFF2-40B4-BE49-F238E27FC236}">
                <a16:creationId xmlns:a16="http://schemas.microsoft.com/office/drawing/2014/main" id="{57449921-F0C9-4C79-9045-2A90B557C8BD}"/>
              </a:ext>
            </a:extLst>
          </p:cNvPr>
          <p:cNvSpPr/>
          <p:nvPr/>
        </p:nvSpPr>
        <p:spPr>
          <a:xfrm rot="18837877">
            <a:off x="8248700" y="-2255525"/>
            <a:ext cx="5675892" cy="4650620"/>
          </a:xfrm>
          <a:prstGeom prst="chord">
            <a:avLst/>
          </a:prstGeom>
          <a:solidFill>
            <a:srgbClr val="A1C6E7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9A44C92-CEAF-48BC-8615-28C0E07A1278}"/>
              </a:ext>
            </a:extLst>
          </p:cNvPr>
          <p:cNvSpPr txBox="1">
            <a:spLocks/>
          </p:cNvSpPr>
          <p:nvPr/>
        </p:nvSpPr>
        <p:spPr>
          <a:xfrm>
            <a:off x="987783" y="5762738"/>
            <a:ext cx="10599144" cy="719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b="1" dirty="0">
                <a:solidFill>
                  <a:srgbClr val="0070C0"/>
                </a:solidFill>
              </a:rPr>
              <a:t>It is awarded by the Scottish Government and is recognised by all universities and colleges across Scotland. </a:t>
            </a:r>
          </a:p>
        </p:txBody>
      </p:sp>
    </p:spTree>
    <p:extLst>
      <p:ext uri="{BB962C8B-B14F-4D97-AF65-F5344CB8AC3E}">
        <p14:creationId xmlns:p14="http://schemas.microsoft.com/office/powerpoint/2010/main" val="212723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6CE22-6B66-48FD-A757-81328F5A9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Saltire Award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620D17-604A-4636-BFF9-F5B2FBAFF4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601" t="13182" r="14401" b="16245"/>
          <a:stretch/>
        </p:blipFill>
        <p:spPr>
          <a:xfrm>
            <a:off x="6758929" y="138796"/>
            <a:ext cx="1346818" cy="1198779"/>
          </a:xfrm>
          <a:prstGeom prst="rect">
            <a:avLst/>
          </a:prstGeom>
        </p:spPr>
      </p:pic>
      <p:sp>
        <p:nvSpPr>
          <p:cNvPr id="7" name="Chord 6">
            <a:extLst>
              <a:ext uri="{FF2B5EF4-FFF2-40B4-BE49-F238E27FC236}">
                <a16:creationId xmlns:a16="http://schemas.microsoft.com/office/drawing/2014/main" id="{57449921-F0C9-4C79-9045-2A90B557C8BD}"/>
              </a:ext>
            </a:extLst>
          </p:cNvPr>
          <p:cNvSpPr/>
          <p:nvPr/>
        </p:nvSpPr>
        <p:spPr>
          <a:xfrm rot="18837877">
            <a:off x="8248700" y="-2255525"/>
            <a:ext cx="5675892" cy="4650620"/>
          </a:xfrm>
          <a:prstGeom prst="chord">
            <a:avLst/>
          </a:prstGeom>
          <a:solidFill>
            <a:srgbClr val="A1C6E7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E9385-B171-4D6C-B376-63DB1A2E9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072" y="1690688"/>
            <a:ext cx="699115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Johnstone High School we work with every S6 pupil to try and give volunteering opportunities and support them in achieving a Saltire Award. </a:t>
            </a:r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u="sng" dirty="0"/>
              <a:t>In session 2021-22:</a:t>
            </a:r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r>
              <a:rPr lang="en-GB" dirty="0"/>
              <a:t>57% of our S6 Pupils achieved an award</a:t>
            </a:r>
          </a:p>
          <a:p>
            <a:pPr marL="0" indent="0">
              <a:buNone/>
            </a:pPr>
            <a:r>
              <a:rPr lang="en-GB" dirty="0"/>
              <a:t>They logged an outstanding 2732 hours between them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2400" b="1" dirty="0"/>
          </a:p>
        </p:txBody>
      </p:sp>
      <p:pic>
        <p:nvPicPr>
          <p:cNvPr id="9" name="Content Placeholder 4">
            <a:extLst>
              <a:ext uri="{FF2B5EF4-FFF2-40B4-BE49-F238E27FC236}">
                <a16:creationId xmlns:a16="http://schemas.microsoft.com/office/drawing/2014/main" id="{7D045E37-FC80-4418-911E-B20D0ACF0F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7677" y="3398741"/>
            <a:ext cx="2856123" cy="309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23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6CE22-6B66-48FD-A757-81328F5A9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Saltire Award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620D17-604A-4636-BFF9-F5B2FBAFF4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601" t="13182" r="14401" b="16245"/>
          <a:stretch/>
        </p:blipFill>
        <p:spPr>
          <a:xfrm>
            <a:off x="6758929" y="138796"/>
            <a:ext cx="1346818" cy="1198779"/>
          </a:xfrm>
          <a:prstGeom prst="rect">
            <a:avLst/>
          </a:prstGeom>
        </p:spPr>
      </p:pic>
      <p:sp>
        <p:nvSpPr>
          <p:cNvPr id="7" name="Chord 6">
            <a:extLst>
              <a:ext uri="{FF2B5EF4-FFF2-40B4-BE49-F238E27FC236}">
                <a16:creationId xmlns:a16="http://schemas.microsoft.com/office/drawing/2014/main" id="{57449921-F0C9-4C79-9045-2A90B557C8BD}"/>
              </a:ext>
            </a:extLst>
          </p:cNvPr>
          <p:cNvSpPr/>
          <p:nvPr/>
        </p:nvSpPr>
        <p:spPr>
          <a:xfrm rot="18837877">
            <a:off x="8357983" y="-2186515"/>
            <a:ext cx="5675892" cy="4650620"/>
          </a:xfrm>
          <a:prstGeom prst="chord">
            <a:avLst/>
          </a:prstGeom>
          <a:gradFill flip="none" rotWithShape="1">
            <a:gsLst>
              <a:gs pos="0">
                <a:srgbClr val="A1C6E7">
                  <a:tint val="66000"/>
                  <a:satMod val="160000"/>
                </a:srgbClr>
              </a:gs>
              <a:gs pos="50000">
                <a:srgbClr val="A1C6E7">
                  <a:tint val="44500"/>
                  <a:satMod val="160000"/>
                </a:srgbClr>
              </a:gs>
              <a:gs pos="100000">
                <a:srgbClr val="A1C6E7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E9385-B171-4D6C-B376-63DB1A2E9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071" y="1690688"/>
            <a:ext cx="10075881" cy="516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i="1" dirty="0"/>
              <a:t>This year we already have 64 pupils actively logging hours and we are excited to see how many pupils can achieve an award in session 2022-23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/>
              <a:t>How does it work?:</a:t>
            </a:r>
          </a:p>
          <a:p>
            <a:pPr marL="0" indent="0">
              <a:buNone/>
            </a:pPr>
            <a:endParaRPr lang="en-GB" sz="100" dirty="0"/>
          </a:p>
          <a:p>
            <a:r>
              <a:rPr lang="en-GB" sz="2400" dirty="0"/>
              <a:t>At the start of S6 pupils register their interest with the link teacher (Miss Vernal)</a:t>
            </a:r>
          </a:p>
          <a:p>
            <a:r>
              <a:rPr lang="en-GB" sz="2400" dirty="0"/>
              <a:t>That teacher registers them in the Johnstone High School Saltire Portal </a:t>
            </a:r>
          </a:p>
          <a:p>
            <a:r>
              <a:rPr lang="en-GB" sz="2400" dirty="0"/>
              <a:t>They then log hours using an Hours Log Spreadsheet available in Teams</a:t>
            </a:r>
          </a:p>
          <a:p>
            <a:r>
              <a:rPr lang="en-GB" sz="2400" dirty="0"/>
              <a:t>These are then signed off throughout the year by the link teacher </a:t>
            </a:r>
          </a:p>
          <a:p>
            <a:r>
              <a:rPr lang="en-GB" sz="2400" dirty="0"/>
              <a:t>Their certificate will then be claimed at the end of June and sent out to pupils.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b="1" dirty="0"/>
          </a:p>
        </p:txBody>
      </p:sp>
      <p:pic>
        <p:nvPicPr>
          <p:cNvPr id="9" name="Content Placeholder 4">
            <a:extLst>
              <a:ext uri="{FF2B5EF4-FFF2-40B4-BE49-F238E27FC236}">
                <a16:creationId xmlns:a16="http://schemas.microsoft.com/office/drawing/2014/main" id="{7D045E37-FC80-4418-911E-B20D0ACF0F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1408" y="3976604"/>
            <a:ext cx="1056629" cy="114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74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6CE22-6B66-48FD-A757-81328F5A9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Saltire Award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E9385-B171-4D6C-B376-63DB1A2E9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745" y="1611605"/>
            <a:ext cx="2858878" cy="4351338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>
                <a:solidFill>
                  <a:srgbClr val="0070C0"/>
                </a:solidFill>
              </a:rPr>
              <a:t>How this works….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Pupils join a Saltire Team and log their hours via a Spreadsheet Log, set to them as an Assignment.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 algn="ctr">
              <a:buNone/>
            </a:pPr>
            <a:r>
              <a:rPr lang="en-GB" b="1" dirty="0">
                <a:solidFill>
                  <a:srgbClr val="0070C0"/>
                </a:solidFill>
              </a:rPr>
              <a:t>All volunteering counts be it in school or out with. </a:t>
            </a:r>
          </a:p>
        </p:txBody>
      </p:sp>
      <p:sp>
        <p:nvSpPr>
          <p:cNvPr id="7" name="Chord 6">
            <a:extLst>
              <a:ext uri="{FF2B5EF4-FFF2-40B4-BE49-F238E27FC236}">
                <a16:creationId xmlns:a16="http://schemas.microsoft.com/office/drawing/2014/main" id="{57449921-F0C9-4C79-9045-2A90B557C8BD}"/>
              </a:ext>
            </a:extLst>
          </p:cNvPr>
          <p:cNvSpPr/>
          <p:nvPr/>
        </p:nvSpPr>
        <p:spPr>
          <a:xfrm rot="18837877">
            <a:off x="8248700" y="-2255525"/>
            <a:ext cx="5675892" cy="4650620"/>
          </a:xfrm>
          <a:prstGeom prst="chord">
            <a:avLst/>
          </a:prstGeom>
          <a:solidFill>
            <a:srgbClr val="A1C6E7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059045E-37F5-40CE-8CC0-8593EEEE3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7078" y="1939956"/>
            <a:ext cx="7713177" cy="4314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38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Widescreen</PresentationFormat>
  <Paragraphs>29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Saltire Award </vt:lpstr>
      <vt:lpstr>Saltire Award </vt:lpstr>
      <vt:lpstr>Saltire Award </vt:lpstr>
      <vt:lpstr>Saltire Award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Saltire Award </dc:title>
  <dc:creator>Miss Vernal</dc:creator>
  <cp:lastModifiedBy>Miss Vernal</cp:lastModifiedBy>
  <cp:revision>1</cp:revision>
  <dcterms:created xsi:type="dcterms:W3CDTF">2022-09-20T08:25:39Z</dcterms:created>
  <dcterms:modified xsi:type="dcterms:W3CDTF">2022-09-20T08:26:21Z</dcterms:modified>
</cp:coreProperties>
</file>