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DAE56-7793-4AD5-8560-763E88918492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2B694-E1AF-48F8-918B-0ED879F50D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23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2B694-E1AF-48F8-918B-0ED879F50D4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73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582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70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5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47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57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53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66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476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5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89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842FCF-9BA3-465C-A726-1A18F674528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1BCF182-D610-4987-9DBF-5025E3DF1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78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leepsupport@sleepscotland.or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9FF72-AB83-4F07-8D07-443121C4F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Sleep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5F60F-6008-4C47-B5EB-08A6595961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How to support your young person to develop good sleep patterns.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8D5581C-95FE-4989-BE4F-D2A66B993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415" y="953314"/>
            <a:ext cx="2289574" cy="24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53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48B9-C0D1-4689-ABF5-7F358819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 and Emotional Wellbeing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F9C95-8D40-45D2-B3D3-A1A7285F7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Sleep helps us with:</a:t>
            </a:r>
          </a:p>
          <a:p>
            <a:r>
              <a:rPr lang="en-GB" dirty="0"/>
              <a:t>Crisis </a:t>
            </a:r>
          </a:p>
          <a:p>
            <a:r>
              <a:rPr lang="en-GB" dirty="0"/>
              <a:t>Stress</a:t>
            </a:r>
          </a:p>
          <a:p>
            <a:r>
              <a:rPr lang="en-GB" dirty="0"/>
              <a:t>Anxiety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B9416A-C28D-496E-AF54-41849CF98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  <p:pic>
        <p:nvPicPr>
          <p:cNvPr id="6" name="Picture 5" descr="Dice with facial expressions">
            <a:extLst>
              <a:ext uri="{FF2B5EF4-FFF2-40B4-BE49-F238E27FC236}">
                <a16:creationId xmlns:a16="http://schemas.microsoft.com/office/drawing/2014/main" id="{1F7DF1EB-D781-4042-B749-18E6169D6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91" y="3323808"/>
            <a:ext cx="4103177" cy="27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9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1F48-4D2B-4C6A-BDBB-E5471A24B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Effects of Poor Quality Sleep </a:t>
            </a:r>
            <a:br>
              <a:rPr lang="en-GB" dirty="0"/>
            </a:br>
            <a:r>
              <a:rPr lang="en-GB" dirty="0"/>
              <a:t>- </a:t>
            </a:r>
            <a:r>
              <a:rPr lang="en-GB" sz="3600" i="1" dirty="0"/>
              <a:t>Obesity </a:t>
            </a:r>
            <a:br>
              <a:rPr lang="en-GB" sz="3600" i="1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D62DD-7B73-44F9-954E-B36956CEE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During sleep, hunger levels and the breakdown of fat are affected by leptin and growth hormone. </a:t>
            </a:r>
          </a:p>
          <a:p>
            <a:pPr marL="0" indent="0">
              <a:buNone/>
            </a:pPr>
            <a:r>
              <a:rPr lang="en-GB" dirty="0"/>
              <a:t>Lack of sleep can lead to increased levels of hormones that increase hunger levels;</a:t>
            </a:r>
          </a:p>
          <a:p>
            <a:r>
              <a:rPr lang="en-GB" dirty="0"/>
              <a:t>Ghrelin</a:t>
            </a:r>
          </a:p>
          <a:p>
            <a:r>
              <a:rPr lang="en-GB" dirty="0"/>
              <a:t>Cortisol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Research conducted in the US, Canada and Australia have all shown that getting less than 8 hours of sleep a night can increase obesity in teenagers, by as much as 3 times.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18E1D66-FD35-4E57-B811-389CBDEF0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8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5859E-E9EB-4715-A9F1-81F312D15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Effects of Poor Quality Sleep</a:t>
            </a:r>
            <a:br>
              <a:rPr lang="en-GB" dirty="0"/>
            </a:br>
            <a:r>
              <a:rPr lang="en-GB" dirty="0"/>
              <a:t>- </a:t>
            </a:r>
            <a:r>
              <a:rPr lang="en-GB" i="1" dirty="0"/>
              <a:t>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90BB1-CFA2-47D2-A6BB-C44342EF9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Sleep deprivation affects mood and emotions. </a:t>
            </a:r>
          </a:p>
          <a:p>
            <a:r>
              <a:rPr lang="en-GB" dirty="0"/>
              <a:t>The store of positive memories is impacted by a lack of sleep. </a:t>
            </a:r>
          </a:p>
          <a:p>
            <a:r>
              <a:rPr lang="en-GB" dirty="0"/>
              <a:t>Research has shown that there is a link between sleep deprivation and depression.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26BC013-4361-4C32-8C65-35FA14217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35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C4F1-3238-4BFA-B4DE-1247DD85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Effects of Poor Quality Sleep</a:t>
            </a:r>
            <a:br>
              <a:rPr lang="en-GB" dirty="0"/>
            </a:br>
            <a:r>
              <a:rPr lang="en-GB" dirty="0"/>
              <a:t>- </a:t>
            </a:r>
            <a:r>
              <a:rPr lang="en-GB" i="1" dirty="0"/>
              <a:t>Impaired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98A0-E62F-4792-A871-9089A4286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Research has linked sleep deprivation to:</a:t>
            </a:r>
          </a:p>
          <a:p>
            <a:r>
              <a:rPr lang="en-GB" dirty="0"/>
              <a:t>Lower attainment</a:t>
            </a:r>
          </a:p>
          <a:p>
            <a:r>
              <a:rPr lang="en-GB" dirty="0"/>
              <a:t>Lower attention rates</a:t>
            </a:r>
          </a:p>
          <a:p>
            <a:r>
              <a:rPr lang="en-GB" dirty="0"/>
              <a:t>Negative impact on learning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9CF1430-7673-46E8-B3CE-3C4183420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  <p:pic>
        <p:nvPicPr>
          <p:cNvPr id="6" name="Picture 5" descr="School desk with books and pencils with chalkboard in background">
            <a:extLst>
              <a:ext uri="{FF2B5EF4-FFF2-40B4-BE49-F238E27FC236}">
                <a16:creationId xmlns:a16="http://schemas.microsoft.com/office/drawing/2014/main" id="{F1F68B81-3429-41A7-9361-8C566AE2D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18" y="3579530"/>
            <a:ext cx="3334383" cy="22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5D2B-5F76-4E98-926D-3E21BC98A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 Lag Effect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CABB9-732E-4250-A0B4-C53EA8D01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jet lag effect occurs as a result of disruption to the body clock. It can result in: </a:t>
            </a:r>
          </a:p>
          <a:p>
            <a:r>
              <a:rPr lang="en-GB" dirty="0"/>
              <a:t>Difficulty falling asleep </a:t>
            </a:r>
          </a:p>
          <a:p>
            <a:r>
              <a:rPr lang="en-GB" dirty="0"/>
              <a:t>Reduced sleep time</a:t>
            </a:r>
          </a:p>
          <a:p>
            <a:r>
              <a:rPr lang="en-GB" dirty="0"/>
              <a:t>Difficulty waking in the morning</a:t>
            </a:r>
          </a:p>
          <a:p>
            <a:endParaRPr lang="en-GB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8E46833-E0C8-456F-853B-AE069A9D2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97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46F1-E1B9-4F2F-A71D-8869BD34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Signs of a Sleep Deprived Teenager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0295B51-EEE2-42BD-88E7-16FB206DA4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593604"/>
              </p:ext>
            </p:extLst>
          </p:nvPr>
        </p:nvGraphicFramePr>
        <p:xfrm>
          <a:off x="3868738" y="863600"/>
          <a:ext cx="7227352" cy="5238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13676">
                  <a:extLst>
                    <a:ext uri="{9D8B030D-6E8A-4147-A177-3AD203B41FA5}">
                      <a16:colId xmlns:a16="http://schemas.microsoft.com/office/drawing/2014/main" val="3157827336"/>
                    </a:ext>
                  </a:extLst>
                </a:gridCol>
                <a:gridCol w="3613676">
                  <a:extLst>
                    <a:ext uri="{9D8B030D-6E8A-4147-A177-3AD203B41FA5}">
                      <a16:colId xmlns:a16="http://schemas.microsoft.com/office/drawing/2014/main" val="1822223861"/>
                    </a:ext>
                  </a:extLst>
                </a:gridCol>
              </a:tblGrid>
              <a:tr h="904433">
                <a:tc>
                  <a:txBody>
                    <a:bodyPr/>
                    <a:lstStyle/>
                    <a:p>
                      <a:r>
                        <a:rPr lang="en-GB" b="0" dirty="0"/>
                        <a:t>Find it difficult to wake in the morning or sleep through an alarm.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Sometimes feel very down, stressed, anxious and unable to cope.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71821"/>
                  </a:ext>
                </a:extLst>
              </a:tr>
              <a:tr h="796626">
                <a:tc>
                  <a:txBody>
                    <a:bodyPr/>
                    <a:lstStyle/>
                    <a:p>
                      <a:r>
                        <a:rPr lang="en-GB" dirty="0"/>
                        <a:t>Bad tempered, cross and more angry in the afternoon.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Feel emotional and start crying for no reason.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319929"/>
                  </a:ext>
                </a:extLst>
              </a:tr>
              <a:tr h="796626">
                <a:tc>
                  <a:txBody>
                    <a:bodyPr/>
                    <a:lstStyle/>
                    <a:p>
                      <a:r>
                        <a:rPr lang="en-GB" dirty="0"/>
                        <a:t>Fall asleep spontaneously if sitting quietly.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Find it difficult to concentrate or focus in school.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214992"/>
                  </a:ext>
                </a:extLst>
              </a:tr>
              <a:tr h="796626">
                <a:tc>
                  <a:txBody>
                    <a:bodyPr/>
                    <a:lstStyle/>
                    <a:p>
                      <a:r>
                        <a:rPr lang="en-GB" dirty="0"/>
                        <a:t>Sleep longer at the weekend compared to school nights.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Use mobile phone or computer games after they have went to bed.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438340"/>
                  </a:ext>
                </a:extLst>
              </a:tr>
              <a:tr h="796626">
                <a:tc>
                  <a:txBody>
                    <a:bodyPr/>
                    <a:lstStyle/>
                    <a:p>
                      <a:r>
                        <a:rPr lang="en-GB" dirty="0"/>
                        <a:t>Often feel tired or lethargic during the day.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Hand/eye coordination is not good.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79656"/>
                  </a:ext>
                </a:extLst>
              </a:tr>
              <a:tr h="1138038">
                <a:tc>
                  <a:txBody>
                    <a:bodyPr/>
                    <a:lstStyle/>
                    <a:p>
                      <a:r>
                        <a:rPr lang="en-GB" dirty="0"/>
                        <a:t>Accident prone, tripping over and dropping things regularly.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Find it difficult to control behaviour, take unnecessary risks and do silly things.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034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798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828B-5ACF-475C-8CF7-F7CDD035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Sleep Well </a:t>
            </a:r>
            <a:br>
              <a:rPr lang="en-GB" dirty="0"/>
            </a:br>
            <a:r>
              <a:rPr lang="en-GB" dirty="0"/>
              <a:t>- </a:t>
            </a:r>
            <a:r>
              <a:rPr lang="en-GB" i="1" dirty="0"/>
              <a:t>During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D2C16-1F77-4130-ACD7-1578E0547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Get into natural light for at least 30 minutes a day.</a:t>
            </a:r>
          </a:p>
          <a:p>
            <a:r>
              <a:rPr lang="en-GB" dirty="0"/>
              <a:t>Avoid too many caffeine based drinks.</a:t>
            </a:r>
          </a:p>
          <a:p>
            <a:r>
              <a:rPr lang="en-GB" dirty="0"/>
              <a:t>Find ways of dealing with stress and anxiety.</a:t>
            </a:r>
          </a:p>
          <a:p>
            <a:r>
              <a:rPr lang="en-GB" dirty="0"/>
              <a:t>Avoid having a nap during the day.</a:t>
            </a:r>
          </a:p>
          <a:p>
            <a:r>
              <a:rPr lang="en-GB" dirty="0"/>
              <a:t>Do not have a lie in at the weekend. </a:t>
            </a:r>
          </a:p>
          <a:p>
            <a:r>
              <a:rPr lang="en-GB" dirty="0"/>
              <a:t>Keep a sleep diary for a couple of weeks.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E4C44FA-660C-4728-A470-582B889F7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18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EBF5-69D2-497A-8B51-9CB4CF8F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Sleep Well </a:t>
            </a:r>
            <a:br>
              <a:rPr lang="en-GB" dirty="0"/>
            </a:br>
            <a:r>
              <a:rPr lang="en-GB" dirty="0"/>
              <a:t>-</a:t>
            </a:r>
            <a:r>
              <a:rPr lang="en-GB" i="1" dirty="0"/>
              <a:t>During the evening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BC7D7-7975-4F59-A7B1-677FBF03D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Have a good meal, but not too close to bed time. </a:t>
            </a:r>
          </a:p>
          <a:p>
            <a:r>
              <a:rPr lang="en-GB" dirty="0"/>
              <a:t>Clear homework out the way as soon as possible. </a:t>
            </a:r>
          </a:p>
          <a:p>
            <a:r>
              <a:rPr lang="en-GB" dirty="0"/>
              <a:t>Do any stimulating activities such as exercise, playing computer games and watching TV earlier in the evening. </a:t>
            </a:r>
          </a:p>
          <a:p>
            <a:r>
              <a:rPr lang="en-GB" dirty="0"/>
              <a:t>Avoid alcohol within 6 hours of going to bed. </a:t>
            </a:r>
          </a:p>
          <a:p>
            <a:r>
              <a:rPr lang="en-GB" dirty="0"/>
              <a:t>Avoid cigarettes or anything with nicotine content.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D08F6CB-C896-400B-89E6-6A0702A2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C5B1-5D02-4FBC-85CE-2D83DAE7F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Sleep Well </a:t>
            </a:r>
            <a:br>
              <a:rPr lang="en-GB" dirty="0"/>
            </a:br>
            <a:r>
              <a:rPr lang="en-GB" dirty="0"/>
              <a:t>-The last hour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BEB3B-A7D4-4856-8E42-E86B90536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Switch off TV, computer and mobile phone. </a:t>
            </a:r>
          </a:p>
          <a:p>
            <a:r>
              <a:rPr lang="en-GB" dirty="0"/>
              <a:t>Have a bath and wind down. </a:t>
            </a:r>
          </a:p>
          <a:p>
            <a:r>
              <a:rPr lang="en-GB" dirty="0"/>
              <a:t>Read or listen to relaxing music. </a:t>
            </a:r>
          </a:p>
          <a:p>
            <a:r>
              <a:rPr lang="en-GB" dirty="0"/>
              <a:t>Try a relaxation technique. </a:t>
            </a:r>
          </a:p>
          <a:p>
            <a:r>
              <a:rPr lang="en-GB" dirty="0"/>
              <a:t>Stick as closely to the same waking up and bed times as you can, even at weekends.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37970B8-E52E-45D1-B7C7-34CD3BA3D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38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E8742-D943-481B-B721-46B2F8FEF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Sleep Well </a:t>
            </a:r>
            <a:br>
              <a:rPr lang="en-GB" dirty="0"/>
            </a:br>
            <a:r>
              <a:rPr lang="en-GB" dirty="0"/>
              <a:t>-</a:t>
            </a:r>
            <a:r>
              <a:rPr lang="en-GB" i="1" dirty="0"/>
              <a:t>The bedroom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A7130-C81E-43FA-9279-DE21941FE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Keep the bedroom dark and cool. </a:t>
            </a:r>
          </a:p>
          <a:p>
            <a:r>
              <a:rPr lang="en-GB" dirty="0"/>
              <a:t>Make sure the bed is comfortable. </a:t>
            </a:r>
          </a:p>
          <a:p>
            <a:r>
              <a:rPr lang="en-GB" dirty="0"/>
              <a:t>Use subdued lighting. </a:t>
            </a:r>
          </a:p>
          <a:p>
            <a:r>
              <a:rPr lang="en-GB" dirty="0"/>
              <a:t>Remove or pack away electronic devices. </a:t>
            </a:r>
          </a:p>
          <a:p>
            <a:r>
              <a:rPr lang="en-GB" dirty="0"/>
              <a:t>Remove pets that are nocturnal from the bedroom. </a:t>
            </a:r>
          </a:p>
          <a:p>
            <a:r>
              <a:rPr lang="en-GB" dirty="0"/>
              <a:t>Avoid using a very loud alarm.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5082F85-3DD9-4130-9621-BC1362BA0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3809B-B8A6-481B-8AC4-2C51E7681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discuss sleep?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BA5BEF-B468-41FF-B135-231052B5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Poor sleep is linked with poor physical and mental health. </a:t>
            </a:r>
          </a:p>
          <a:p>
            <a:r>
              <a:rPr lang="en-GB"/>
              <a:t>Good quality sleep can benefit a young person’s ability to study well, their relationships and behaviour. </a:t>
            </a:r>
          </a:p>
          <a:p>
            <a:r>
              <a:rPr lang="en-GB"/>
              <a:t>The importance of sleep is discussed within our health and wellbeing curriculum. </a:t>
            </a:r>
            <a:endParaRPr lang="en-GB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3915DF1-BB17-4452-8D9C-4D2BE057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48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FCBE-A642-4F5C-BD3B-10D70391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raise the issue of sleep at home.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C6399-EC73-43B7-A2BA-6F521B598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 prepared for challenging questions.</a:t>
            </a:r>
          </a:p>
          <a:p>
            <a:r>
              <a:rPr lang="en-GB" dirty="0"/>
              <a:t>Listen</a:t>
            </a:r>
          </a:p>
          <a:p>
            <a:r>
              <a:rPr lang="en-GB" dirty="0"/>
              <a:t>Discuss</a:t>
            </a:r>
          </a:p>
          <a:p>
            <a:r>
              <a:rPr lang="en-GB" dirty="0"/>
              <a:t>Negotiate</a:t>
            </a:r>
          </a:p>
          <a:p>
            <a:r>
              <a:rPr lang="en-GB" dirty="0"/>
              <a:t>Support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009DA8F-6883-4DBC-A4C9-34638170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9E1CC2-EC02-46BC-BD4A-CA2C7BFE9FD9}"/>
              </a:ext>
            </a:extLst>
          </p:cNvPr>
          <p:cNvSpPr txBox="1"/>
          <p:nvPr/>
        </p:nvSpPr>
        <p:spPr>
          <a:xfrm>
            <a:off x="8185949" y="6168325"/>
            <a:ext cx="299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01406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FCFC2-1E40-41EE-BF6B-890D248E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D6FC66-6A7C-4E17-9D0D-63127FA53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6603" y="693119"/>
            <a:ext cx="3453700" cy="345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11C3F8-7702-4458-ACF1-4F341D3B8334}"/>
              </a:ext>
            </a:extLst>
          </p:cNvPr>
          <p:cNvSpPr txBox="1"/>
          <p:nvPr/>
        </p:nvSpPr>
        <p:spPr>
          <a:xfrm>
            <a:off x="6706540" y="2189136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Questions?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4C483-DC71-4BDF-BD90-03F346EF0347}"/>
              </a:ext>
            </a:extLst>
          </p:cNvPr>
          <p:cNvSpPr txBox="1"/>
          <p:nvPr/>
        </p:nvSpPr>
        <p:spPr>
          <a:xfrm>
            <a:off x="4405696" y="5349152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effectLst/>
                <a:latin typeface="Montserrat" panose="020B06040202020202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sleepsupport@sleepscotland.org</a:t>
            </a:r>
            <a:endParaRPr lang="en-GB" b="1" i="0" dirty="0">
              <a:effectLst/>
              <a:latin typeface="Montserrat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27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E427-ABDE-4016-9B09-6CE3630AE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6046-7271-4B76-A6BB-88154402B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This presentation will cover: </a:t>
            </a:r>
          </a:p>
          <a:p>
            <a:r>
              <a:rPr lang="en-GB" dirty="0"/>
              <a:t>The importance of sleep for our physical, mental and emotional wellbeing. </a:t>
            </a:r>
          </a:p>
          <a:p>
            <a:r>
              <a:rPr lang="en-GB" dirty="0"/>
              <a:t>The effects of sleep deprivation and poor quality sleep. </a:t>
            </a:r>
          </a:p>
          <a:p>
            <a:r>
              <a:rPr lang="en-GB" dirty="0"/>
              <a:t>How to sleep well </a:t>
            </a:r>
          </a:p>
          <a:p>
            <a:r>
              <a:rPr lang="en-GB" dirty="0"/>
              <a:t>How to raise the issue of sleep effectively at home.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19E568-E9F5-4FE5-9A66-AD6516F54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81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404E7-2AE2-44D6-B8AD-D9C0F7510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sleep?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2B3D81-3280-41E0-A923-F7D1C65B0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Sleep is: </a:t>
            </a:r>
          </a:p>
          <a:p>
            <a:r>
              <a:rPr lang="en-GB" dirty="0"/>
              <a:t>Natural behaviour</a:t>
            </a:r>
          </a:p>
          <a:p>
            <a:r>
              <a:rPr lang="en-GB" dirty="0"/>
              <a:t>Reversible state of reduced awareness</a:t>
            </a:r>
          </a:p>
          <a:p>
            <a:r>
              <a:rPr lang="en-GB" dirty="0"/>
              <a:t>Dynamic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Lack of sleep affects our: </a:t>
            </a:r>
          </a:p>
          <a:p>
            <a:r>
              <a:rPr lang="en-GB" dirty="0"/>
              <a:t>Emotional wellbeing</a:t>
            </a:r>
          </a:p>
          <a:p>
            <a:r>
              <a:rPr lang="en-GB" dirty="0"/>
              <a:t>Physical health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BCC329C-DB15-499D-B6A9-036A58197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  <p:pic>
        <p:nvPicPr>
          <p:cNvPr id="10" name="Picture 9" descr="Woman sleeping on the bed">
            <a:extLst>
              <a:ext uri="{FF2B5EF4-FFF2-40B4-BE49-F238E27FC236}">
                <a16:creationId xmlns:a16="http://schemas.microsoft.com/office/drawing/2014/main" id="{F7E807E3-5B8D-4B02-BF37-82F52173D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49" y="3429000"/>
            <a:ext cx="3457070" cy="230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5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35F7-F612-4631-A3B8-48542AD6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 Patterns</a:t>
            </a:r>
          </a:p>
        </p:txBody>
      </p:sp>
      <p:pic>
        <p:nvPicPr>
          <p:cNvPr id="1026" name="Picture 2" descr="Sound sleep | St Margaret's High School">
            <a:extLst>
              <a:ext uri="{FF2B5EF4-FFF2-40B4-BE49-F238E27FC236}">
                <a16:creationId xmlns:a16="http://schemas.microsoft.com/office/drawing/2014/main" id="{E25C5A9C-58CB-460C-9577-FA582D6092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55" y="863600"/>
            <a:ext cx="6828366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245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F5F9-06ED-46EB-8B6F-843C91D7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Circadian Rhythm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47DDA-F07A-4ACC-B0FF-FD2E03A5D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Virtually every animal has a body clock that governs its circadian rhythm. </a:t>
            </a:r>
          </a:p>
          <a:p>
            <a:pPr marL="0" indent="0">
              <a:buNone/>
            </a:pPr>
            <a:r>
              <a:rPr lang="en-GB" dirty="0"/>
              <a:t>Our circadian rhythm controls many of our bodily functions including our sleep. </a:t>
            </a:r>
          </a:p>
          <a:p>
            <a:pPr marL="0" indent="0">
              <a:buNone/>
            </a:pPr>
            <a:r>
              <a:rPr lang="en-GB" dirty="0"/>
              <a:t>Our body clock prompts the release of two hormones which affect our sleep: </a:t>
            </a:r>
          </a:p>
          <a:p>
            <a:r>
              <a:rPr lang="en-GB" dirty="0"/>
              <a:t>Melatonin </a:t>
            </a:r>
          </a:p>
          <a:p>
            <a:r>
              <a:rPr lang="en-GB" dirty="0"/>
              <a:t>Cortisol</a:t>
            </a:r>
          </a:p>
          <a:p>
            <a:pPr marL="0" indent="0">
              <a:buNone/>
            </a:pPr>
            <a:r>
              <a:rPr lang="en-GB" dirty="0"/>
              <a:t>Changes that occur during puberty can disrupt a teenagers body clock and cause it to shift.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288FA66-A9F2-4794-886A-07AC11D8C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3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6EDC9-A76E-4BC6-AAFE-B74FBA4A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Teenage Sleep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64DC7-0E93-4E38-B1E3-D08DBC161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Teenage sleep is different from children and adults. </a:t>
            </a:r>
          </a:p>
          <a:p>
            <a:r>
              <a:rPr lang="en-GB" dirty="0"/>
              <a:t>Teenagers need 9 – 9 1/4 hours sleep per night. </a:t>
            </a:r>
          </a:p>
          <a:p>
            <a:r>
              <a:rPr lang="en-GB" dirty="0"/>
              <a:t>Physical changes during puberty affect sleep. </a:t>
            </a:r>
          </a:p>
          <a:p>
            <a:r>
              <a:rPr lang="en-GB" dirty="0"/>
              <a:t>Less than 9 hours may impact on physical and mental health.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8D79CE6-0CA1-4E6A-AE8B-A7002F197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  <p:pic>
        <p:nvPicPr>
          <p:cNvPr id="6" name="Picture 5" descr="Alarm clock sleeping in bed">
            <a:extLst>
              <a:ext uri="{FF2B5EF4-FFF2-40B4-BE49-F238E27FC236}">
                <a16:creationId xmlns:a16="http://schemas.microsoft.com/office/drawing/2014/main" id="{51335B75-4C0B-4D15-A1DA-632975CB0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80" y="4442263"/>
            <a:ext cx="3418022" cy="227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91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7878F-6CB3-4538-B00C-004135A7F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 and Physical Wellbeing </a:t>
            </a:r>
          </a:p>
        </p:txBody>
      </p:sp>
      <p:pic>
        <p:nvPicPr>
          <p:cNvPr id="2052" name="Picture 4" descr="Getting a good night's sleep? Alana Ingram Sleep Counsellor - ppt download">
            <a:extLst>
              <a:ext uri="{FF2B5EF4-FFF2-40B4-BE49-F238E27FC236}">
                <a16:creationId xmlns:a16="http://schemas.microsoft.com/office/drawing/2014/main" id="{2CF85DCB-FC45-4A42-A6D2-A31751F4F3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22" y="900534"/>
            <a:ext cx="6742575" cy="505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46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66DD5-18C6-41A6-9935-F2444424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 and Mental Wellbeing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981D8-EDAA-40B1-81C6-0F5003A96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Different learning processes occur during different stages of sleep:</a:t>
            </a:r>
          </a:p>
          <a:p>
            <a:r>
              <a:rPr lang="en-GB" dirty="0"/>
              <a:t>Memory consolidation </a:t>
            </a:r>
          </a:p>
          <a:p>
            <a:r>
              <a:rPr lang="en-GB" dirty="0"/>
              <a:t>Vocabulary</a:t>
            </a:r>
          </a:p>
          <a:p>
            <a:r>
              <a:rPr lang="en-GB" dirty="0"/>
              <a:t>Pronunciation</a:t>
            </a:r>
          </a:p>
          <a:p>
            <a:r>
              <a:rPr lang="en-GB" dirty="0"/>
              <a:t>Auditory memories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Sleep is crucial for brain development during adolescence.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6F0171A-21CE-4522-BD59-D4094280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6" y="81207"/>
            <a:ext cx="1928499" cy="20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9271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1912</TotalTime>
  <Words>866</Words>
  <Application>Microsoft Office PowerPoint</Application>
  <PresentationFormat>Widescreen</PresentationFormat>
  <Paragraphs>125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Corbel</vt:lpstr>
      <vt:lpstr>Montserrat</vt:lpstr>
      <vt:lpstr>Wingdings 2</vt:lpstr>
      <vt:lpstr>Frame</vt:lpstr>
      <vt:lpstr>Sleep </vt:lpstr>
      <vt:lpstr>Why discuss sleep? </vt:lpstr>
      <vt:lpstr>The Presentation</vt:lpstr>
      <vt:lpstr>What is sleep? </vt:lpstr>
      <vt:lpstr>Sleep Patterns</vt:lpstr>
      <vt:lpstr>Circadian Rhythm</vt:lpstr>
      <vt:lpstr>Teenage Sleep </vt:lpstr>
      <vt:lpstr>Sleep and Physical Wellbeing </vt:lpstr>
      <vt:lpstr>Sleep and Mental Wellbeing </vt:lpstr>
      <vt:lpstr>Sleep and Emotional Wellbeing </vt:lpstr>
      <vt:lpstr>The Effects of Poor Quality Sleep  - Obesity  </vt:lpstr>
      <vt:lpstr>The Effects of Poor Quality Sleep - Mental Health</vt:lpstr>
      <vt:lpstr>The Effects of Poor Quality Sleep - Impaired Learning</vt:lpstr>
      <vt:lpstr>Jet Lag Effect </vt:lpstr>
      <vt:lpstr>Signs of a Sleep Deprived Teenager</vt:lpstr>
      <vt:lpstr>How to Sleep Well  - During the Day</vt:lpstr>
      <vt:lpstr>How to Sleep Well  -During the evening</vt:lpstr>
      <vt:lpstr>How to Sleep Well  -The last hour</vt:lpstr>
      <vt:lpstr>How to Sleep Well  -The bedroom</vt:lpstr>
      <vt:lpstr>How to raise the issue of sleep at home.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Sleep </dc:title>
  <dc:creator>k docherty</dc:creator>
  <cp:lastModifiedBy>k docherty</cp:lastModifiedBy>
  <cp:revision>7</cp:revision>
  <dcterms:created xsi:type="dcterms:W3CDTF">2022-09-19T08:15:57Z</dcterms:created>
  <dcterms:modified xsi:type="dcterms:W3CDTF">2022-09-20T16:08:36Z</dcterms:modified>
</cp:coreProperties>
</file>