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9"/>
  </p:notesMasterIdLst>
  <p:sldIdLst>
    <p:sldId id="256" r:id="rId5"/>
    <p:sldId id="257" r:id="rId6"/>
    <p:sldId id="271" r:id="rId7"/>
    <p:sldId id="258" r:id="rId8"/>
    <p:sldId id="261" r:id="rId9"/>
    <p:sldId id="259" r:id="rId10"/>
    <p:sldId id="260" r:id="rId11"/>
    <p:sldId id="265" r:id="rId12"/>
    <p:sldId id="264" r:id="rId13"/>
    <p:sldId id="263" r:id="rId14"/>
    <p:sldId id="266" r:id="rId15"/>
    <p:sldId id="280" r:id="rId16"/>
    <p:sldId id="281" r:id="rId17"/>
    <p:sldId id="273" r:id="rId18"/>
    <p:sldId id="274" r:id="rId19"/>
    <p:sldId id="275" r:id="rId20"/>
    <p:sldId id="270" r:id="rId21"/>
    <p:sldId id="267" r:id="rId22"/>
    <p:sldId id="268" r:id="rId23"/>
    <p:sldId id="269" r:id="rId24"/>
    <p:sldId id="276" r:id="rId25"/>
    <p:sldId id="278" r:id="rId26"/>
    <p:sldId id="277" r:id="rId27"/>
    <p:sldId id="279"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ED5082-013D-40F3-9BF4-AFAA80F87601}" v="48" dt="2021-03-15T09:50:24.7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64" d="100"/>
          <a:sy n="64" d="100"/>
        </p:scale>
        <p:origin x="93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FAF3DF-D077-4413-9DFF-3F26067DFD70}"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F8F29858-0BCD-4319-BEE5-670910B70727}">
      <dgm:prSet/>
      <dgm:spPr/>
      <dgm:t>
        <a:bodyPr/>
        <a:lstStyle/>
        <a:p>
          <a:r>
            <a:rPr lang="en-GB"/>
            <a:t>Class teachers/pastoral care teachers </a:t>
          </a:r>
          <a:endParaRPr lang="en-US"/>
        </a:p>
      </dgm:t>
    </dgm:pt>
    <dgm:pt modelId="{14249ECD-AF65-4F73-9245-617982E81C01}" type="parTrans" cxnId="{3D85640E-7216-4F82-BB41-2E965BD52154}">
      <dgm:prSet/>
      <dgm:spPr/>
      <dgm:t>
        <a:bodyPr/>
        <a:lstStyle/>
        <a:p>
          <a:endParaRPr lang="en-US"/>
        </a:p>
      </dgm:t>
    </dgm:pt>
    <dgm:pt modelId="{257BC68E-A2EA-4B8A-97D0-921A9ED9342A}" type="sibTrans" cxnId="{3D85640E-7216-4F82-BB41-2E965BD52154}">
      <dgm:prSet/>
      <dgm:spPr/>
      <dgm:t>
        <a:bodyPr/>
        <a:lstStyle/>
        <a:p>
          <a:endParaRPr lang="en-US"/>
        </a:p>
      </dgm:t>
    </dgm:pt>
    <dgm:pt modelId="{5B8E71E2-D6B8-4C35-BE0E-114FA0526F45}">
      <dgm:prSet/>
      <dgm:spPr/>
      <dgm:t>
        <a:bodyPr/>
        <a:lstStyle/>
        <a:p>
          <a:r>
            <a:rPr lang="en-GB"/>
            <a:t>RABs – encourage your children to attend these where needed.</a:t>
          </a:r>
          <a:endParaRPr lang="en-US"/>
        </a:p>
      </dgm:t>
    </dgm:pt>
    <dgm:pt modelId="{CCC2F3EF-FEB0-407D-A483-05FB5AE545FB}" type="parTrans" cxnId="{0628787E-19A7-40F6-B796-7CC5967E9331}">
      <dgm:prSet/>
      <dgm:spPr/>
      <dgm:t>
        <a:bodyPr/>
        <a:lstStyle/>
        <a:p>
          <a:endParaRPr lang="en-US"/>
        </a:p>
      </dgm:t>
    </dgm:pt>
    <dgm:pt modelId="{1CDBEC2F-F802-4C0A-9928-3B32B31E90C7}" type="sibTrans" cxnId="{0628787E-19A7-40F6-B796-7CC5967E9331}">
      <dgm:prSet/>
      <dgm:spPr/>
      <dgm:t>
        <a:bodyPr/>
        <a:lstStyle/>
        <a:p>
          <a:endParaRPr lang="en-US"/>
        </a:p>
      </dgm:t>
    </dgm:pt>
    <dgm:pt modelId="{58AA9331-1096-43F9-8770-EA6F33E0DADD}">
      <dgm:prSet/>
      <dgm:spPr/>
      <dgm:t>
        <a:bodyPr/>
        <a:lstStyle/>
        <a:p>
          <a:r>
            <a:rPr lang="en-GB"/>
            <a:t>Exchange counselling – ask your child’s pastoral care teacher to make a referral </a:t>
          </a:r>
          <a:endParaRPr lang="en-US"/>
        </a:p>
      </dgm:t>
    </dgm:pt>
    <dgm:pt modelId="{87009507-C699-4588-826D-C3C3A23E9BEE}" type="parTrans" cxnId="{AFF6D4B6-0E07-4BE0-9015-0D3B13F78C85}">
      <dgm:prSet/>
      <dgm:spPr/>
      <dgm:t>
        <a:bodyPr/>
        <a:lstStyle/>
        <a:p>
          <a:endParaRPr lang="en-US"/>
        </a:p>
      </dgm:t>
    </dgm:pt>
    <dgm:pt modelId="{65E37232-21C9-46A1-A109-1DC1384F0F64}" type="sibTrans" cxnId="{AFF6D4B6-0E07-4BE0-9015-0D3B13F78C85}">
      <dgm:prSet/>
      <dgm:spPr/>
      <dgm:t>
        <a:bodyPr/>
        <a:lstStyle/>
        <a:p>
          <a:endParaRPr lang="en-US"/>
        </a:p>
      </dgm:t>
    </dgm:pt>
    <dgm:pt modelId="{D7766C5D-96C8-4FA0-9ACC-75749D925E28}" type="pres">
      <dgm:prSet presAssocID="{5DFAF3DF-D077-4413-9DFF-3F26067DFD70}" presName="hierChild1" presStyleCnt="0">
        <dgm:presLayoutVars>
          <dgm:chPref val="1"/>
          <dgm:dir/>
          <dgm:animOne val="branch"/>
          <dgm:animLvl val="lvl"/>
          <dgm:resizeHandles/>
        </dgm:presLayoutVars>
      </dgm:prSet>
      <dgm:spPr/>
    </dgm:pt>
    <dgm:pt modelId="{DA1D9A23-9262-4E2C-82C6-41FFD0E8B606}" type="pres">
      <dgm:prSet presAssocID="{F8F29858-0BCD-4319-BEE5-670910B70727}" presName="hierRoot1" presStyleCnt="0"/>
      <dgm:spPr/>
    </dgm:pt>
    <dgm:pt modelId="{E674477E-686D-43D0-909C-3D5C0E821A48}" type="pres">
      <dgm:prSet presAssocID="{F8F29858-0BCD-4319-BEE5-670910B70727}" presName="composite" presStyleCnt="0"/>
      <dgm:spPr/>
    </dgm:pt>
    <dgm:pt modelId="{685E77C4-3506-47F1-8BD7-AB3F31ECC4B8}" type="pres">
      <dgm:prSet presAssocID="{F8F29858-0BCD-4319-BEE5-670910B70727}" presName="background" presStyleLbl="node0" presStyleIdx="0" presStyleCnt="3"/>
      <dgm:spPr/>
    </dgm:pt>
    <dgm:pt modelId="{922F16FC-50E8-44C7-9646-E48CF1C46A77}" type="pres">
      <dgm:prSet presAssocID="{F8F29858-0BCD-4319-BEE5-670910B70727}" presName="text" presStyleLbl="fgAcc0" presStyleIdx="0" presStyleCnt="3">
        <dgm:presLayoutVars>
          <dgm:chPref val="3"/>
        </dgm:presLayoutVars>
      </dgm:prSet>
      <dgm:spPr/>
    </dgm:pt>
    <dgm:pt modelId="{9A7CA228-FCEB-4117-873C-7A9A8692CC29}" type="pres">
      <dgm:prSet presAssocID="{F8F29858-0BCD-4319-BEE5-670910B70727}" presName="hierChild2" presStyleCnt="0"/>
      <dgm:spPr/>
    </dgm:pt>
    <dgm:pt modelId="{B50C2FCE-121A-4966-8597-DE14AA5D95BF}" type="pres">
      <dgm:prSet presAssocID="{5B8E71E2-D6B8-4C35-BE0E-114FA0526F45}" presName="hierRoot1" presStyleCnt="0"/>
      <dgm:spPr/>
    </dgm:pt>
    <dgm:pt modelId="{D647B438-6638-44E0-BD9A-B6A9E79ACC19}" type="pres">
      <dgm:prSet presAssocID="{5B8E71E2-D6B8-4C35-BE0E-114FA0526F45}" presName="composite" presStyleCnt="0"/>
      <dgm:spPr/>
    </dgm:pt>
    <dgm:pt modelId="{4E0EB7AB-971D-4C1D-93ED-9900C4B72AC9}" type="pres">
      <dgm:prSet presAssocID="{5B8E71E2-D6B8-4C35-BE0E-114FA0526F45}" presName="background" presStyleLbl="node0" presStyleIdx="1" presStyleCnt="3"/>
      <dgm:spPr/>
    </dgm:pt>
    <dgm:pt modelId="{5EA0E41D-1B0C-480B-B3BE-E582222E066D}" type="pres">
      <dgm:prSet presAssocID="{5B8E71E2-D6B8-4C35-BE0E-114FA0526F45}" presName="text" presStyleLbl="fgAcc0" presStyleIdx="1" presStyleCnt="3">
        <dgm:presLayoutVars>
          <dgm:chPref val="3"/>
        </dgm:presLayoutVars>
      </dgm:prSet>
      <dgm:spPr/>
    </dgm:pt>
    <dgm:pt modelId="{1E9406D1-6DAF-49A3-AEAF-695DFB487F04}" type="pres">
      <dgm:prSet presAssocID="{5B8E71E2-D6B8-4C35-BE0E-114FA0526F45}" presName="hierChild2" presStyleCnt="0"/>
      <dgm:spPr/>
    </dgm:pt>
    <dgm:pt modelId="{6F90DA94-C9EC-4BB1-9F73-18262D83522A}" type="pres">
      <dgm:prSet presAssocID="{58AA9331-1096-43F9-8770-EA6F33E0DADD}" presName="hierRoot1" presStyleCnt="0"/>
      <dgm:spPr/>
    </dgm:pt>
    <dgm:pt modelId="{FB2C93A8-D9CC-4703-81E8-7BD8A842CD15}" type="pres">
      <dgm:prSet presAssocID="{58AA9331-1096-43F9-8770-EA6F33E0DADD}" presName="composite" presStyleCnt="0"/>
      <dgm:spPr/>
    </dgm:pt>
    <dgm:pt modelId="{2633CBF9-CA18-411E-99C7-8C56BEB0BBCE}" type="pres">
      <dgm:prSet presAssocID="{58AA9331-1096-43F9-8770-EA6F33E0DADD}" presName="background" presStyleLbl="node0" presStyleIdx="2" presStyleCnt="3"/>
      <dgm:spPr/>
    </dgm:pt>
    <dgm:pt modelId="{B02F6321-42EC-42E2-956A-90C9CE0FC0E6}" type="pres">
      <dgm:prSet presAssocID="{58AA9331-1096-43F9-8770-EA6F33E0DADD}" presName="text" presStyleLbl="fgAcc0" presStyleIdx="2" presStyleCnt="3">
        <dgm:presLayoutVars>
          <dgm:chPref val="3"/>
        </dgm:presLayoutVars>
      </dgm:prSet>
      <dgm:spPr/>
    </dgm:pt>
    <dgm:pt modelId="{BD4EFE70-978E-403A-9CA6-E5AB44269087}" type="pres">
      <dgm:prSet presAssocID="{58AA9331-1096-43F9-8770-EA6F33E0DADD}" presName="hierChild2" presStyleCnt="0"/>
      <dgm:spPr/>
    </dgm:pt>
  </dgm:ptLst>
  <dgm:cxnLst>
    <dgm:cxn modelId="{3D85640E-7216-4F82-BB41-2E965BD52154}" srcId="{5DFAF3DF-D077-4413-9DFF-3F26067DFD70}" destId="{F8F29858-0BCD-4319-BEE5-670910B70727}" srcOrd="0" destOrd="0" parTransId="{14249ECD-AF65-4F73-9245-617982E81C01}" sibTransId="{257BC68E-A2EA-4B8A-97D0-921A9ED9342A}"/>
    <dgm:cxn modelId="{0628787E-19A7-40F6-B796-7CC5967E9331}" srcId="{5DFAF3DF-D077-4413-9DFF-3F26067DFD70}" destId="{5B8E71E2-D6B8-4C35-BE0E-114FA0526F45}" srcOrd="1" destOrd="0" parTransId="{CCC2F3EF-FEB0-407D-A483-05FB5AE545FB}" sibTransId="{1CDBEC2F-F802-4C0A-9928-3B32B31E90C7}"/>
    <dgm:cxn modelId="{6FE92784-CE54-4AB8-8524-E2EAFBF7A410}" type="presOf" srcId="{5B8E71E2-D6B8-4C35-BE0E-114FA0526F45}" destId="{5EA0E41D-1B0C-480B-B3BE-E582222E066D}" srcOrd="0" destOrd="0" presId="urn:microsoft.com/office/officeart/2005/8/layout/hierarchy1"/>
    <dgm:cxn modelId="{FDCEBFAE-CC6F-43C5-85B6-CD14F38548EA}" type="presOf" srcId="{5DFAF3DF-D077-4413-9DFF-3F26067DFD70}" destId="{D7766C5D-96C8-4FA0-9ACC-75749D925E28}" srcOrd="0" destOrd="0" presId="urn:microsoft.com/office/officeart/2005/8/layout/hierarchy1"/>
    <dgm:cxn modelId="{AFF6D4B6-0E07-4BE0-9015-0D3B13F78C85}" srcId="{5DFAF3DF-D077-4413-9DFF-3F26067DFD70}" destId="{58AA9331-1096-43F9-8770-EA6F33E0DADD}" srcOrd="2" destOrd="0" parTransId="{87009507-C699-4588-826D-C3C3A23E9BEE}" sibTransId="{65E37232-21C9-46A1-A109-1DC1384F0F64}"/>
    <dgm:cxn modelId="{A1CDE2E8-006C-4827-B36C-46189BE13DE1}" type="presOf" srcId="{F8F29858-0BCD-4319-BEE5-670910B70727}" destId="{922F16FC-50E8-44C7-9646-E48CF1C46A77}" srcOrd="0" destOrd="0" presId="urn:microsoft.com/office/officeart/2005/8/layout/hierarchy1"/>
    <dgm:cxn modelId="{F6C8D2FF-5DB5-4710-B068-8346E63C621C}" type="presOf" srcId="{58AA9331-1096-43F9-8770-EA6F33E0DADD}" destId="{B02F6321-42EC-42E2-956A-90C9CE0FC0E6}" srcOrd="0" destOrd="0" presId="urn:microsoft.com/office/officeart/2005/8/layout/hierarchy1"/>
    <dgm:cxn modelId="{E28547BA-A929-4F1C-8D5C-A7B6088F6200}" type="presParOf" srcId="{D7766C5D-96C8-4FA0-9ACC-75749D925E28}" destId="{DA1D9A23-9262-4E2C-82C6-41FFD0E8B606}" srcOrd="0" destOrd="0" presId="urn:microsoft.com/office/officeart/2005/8/layout/hierarchy1"/>
    <dgm:cxn modelId="{16D126FA-6020-4E57-BE6C-8110F180FD21}" type="presParOf" srcId="{DA1D9A23-9262-4E2C-82C6-41FFD0E8B606}" destId="{E674477E-686D-43D0-909C-3D5C0E821A48}" srcOrd="0" destOrd="0" presId="urn:microsoft.com/office/officeart/2005/8/layout/hierarchy1"/>
    <dgm:cxn modelId="{4D1FD68E-1535-4BF6-9AD9-996967429A4A}" type="presParOf" srcId="{E674477E-686D-43D0-909C-3D5C0E821A48}" destId="{685E77C4-3506-47F1-8BD7-AB3F31ECC4B8}" srcOrd="0" destOrd="0" presId="urn:microsoft.com/office/officeart/2005/8/layout/hierarchy1"/>
    <dgm:cxn modelId="{1052B7A8-9402-4123-B5B7-2DB7655FF02E}" type="presParOf" srcId="{E674477E-686D-43D0-909C-3D5C0E821A48}" destId="{922F16FC-50E8-44C7-9646-E48CF1C46A77}" srcOrd="1" destOrd="0" presId="urn:microsoft.com/office/officeart/2005/8/layout/hierarchy1"/>
    <dgm:cxn modelId="{053E3D3B-9C64-417A-BD9B-761D13193F77}" type="presParOf" srcId="{DA1D9A23-9262-4E2C-82C6-41FFD0E8B606}" destId="{9A7CA228-FCEB-4117-873C-7A9A8692CC29}" srcOrd="1" destOrd="0" presId="urn:microsoft.com/office/officeart/2005/8/layout/hierarchy1"/>
    <dgm:cxn modelId="{405E8D91-1FC4-4342-9528-372321ED5A52}" type="presParOf" srcId="{D7766C5D-96C8-4FA0-9ACC-75749D925E28}" destId="{B50C2FCE-121A-4966-8597-DE14AA5D95BF}" srcOrd="1" destOrd="0" presId="urn:microsoft.com/office/officeart/2005/8/layout/hierarchy1"/>
    <dgm:cxn modelId="{C80D3B58-DEF5-4B7A-AF6B-8B2B3BAF4276}" type="presParOf" srcId="{B50C2FCE-121A-4966-8597-DE14AA5D95BF}" destId="{D647B438-6638-44E0-BD9A-B6A9E79ACC19}" srcOrd="0" destOrd="0" presId="urn:microsoft.com/office/officeart/2005/8/layout/hierarchy1"/>
    <dgm:cxn modelId="{FFBA11E3-B68C-48E4-AEF0-9F859358528A}" type="presParOf" srcId="{D647B438-6638-44E0-BD9A-B6A9E79ACC19}" destId="{4E0EB7AB-971D-4C1D-93ED-9900C4B72AC9}" srcOrd="0" destOrd="0" presId="urn:microsoft.com/office/officeart/2005/8/layout/hierarchy1"/>
    <dgm:cxn modelId="{6F3AB230-E838-42E2-BEDB-BAEAF0508C6F}" type="presParOf" srcId="{D647B438-6638-44E0-BD9A-B6A9E79ACC19}" destId="{5EA0E41D-1B0C-480B-B3BE-E582222E066D}" srcOrd="1" destOrd="0" presId="urn:microsoft.com/office/officeart/2005/8/layout/hierarchy1"/>
    <dgm:cxn modelId="{28EAFC39-2082-4AFE-A0D1-8F4370630DC9}" type="presParOf" srcId="{B50C2FCE-121A-4966-8597-DE14AA5D95BF}" destId="{1E9406D1-6DAF-49A3-AEAF-695DFB487F04}" srcOrd="1" destOrd="0" presId="urn:microsoft.com/office/officeart/2005/8/layout/hierarchy1"/>
    <dgm:cxn modelId="{B7BBEB44-B75B-4D78-8300-0E65C7F3A3E3}" type="presParOf" srcId="{D7766C5D-96C8-4FA0-9ACC-75749D925E28}" destId="{6F90DA94-C9EC-4BB1-9F73-18262D83522A}" srcOrd="2" destOrd="0" presId="urn:microsoft.com/office/officeart/2005/8/layout/hierarchy1"/>
    <dgm:cxn modelId="{44174869-73AF-4E93-9F03-64172A98EB78}" type="presParOf" srcId="{6F90DA94-C9EC-4BB1-9F73-18262D83522A}" destId="{FB2C93A8-D9CC-4703-81E8-7BD8A842CD15}" srcOrd="0" destOrd="0" presId="urn:microsoft.com/office/officeart/2005/8/layout/hierarchy1"/>
    <dgm:cxn modelId="{D222993F-11CC-42F4-8428-D49A38B519DF}" type="presParOf" srcId="{FB2C93A8-D9CC-4703-81E8-7BD8A842CD15}" destId="{2633CBF9-CA18-411E-99C7-8C56BEB0BBCE}" srcOrd="0" destOrd="0" presId="urn:microsoft.com/office/officeart/2005/8/layout/hierarchy1"/>
    <dgm:cxn modelId="{F650D561-EB7E-4C8C-B0FB-4FB26758332D}" type="presParOf" srcId="{FB2C93A8-D9CC-4703-81E8-7BD8A842CD15}" destId="{B02F6321-42EC-42E2-956A-90C9CE0FC0E6}" srcOrd="1" destOrd="0" presId="urn:microsoft.com/office/officeart/2005/8/layout/hierarchy1"/>
    <dgm:cxn modelId="{1ED91160-A66B-4C0C-9625-944039EB77EA}" type="presParOf" srcId="{6F90DA94-C9EC-4BB1-9F73-18262D83522A}" destId="{BD4EFE70-978E-403A-9CA6-E5AB4426908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E77C4-3506-47F1-8BD7-AB3F31ECC4B8}">
      <dsp:nvSpPr>
        <dsp:cNvPr id="0" name=""/>
        <dsp:cNvSpPr/>
      </dsp:nvSpPr>
      <dsp:spPr>
        <a:xfrm>
          <a:off x="0"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2F16FC-50E8-44C7-9646-E48CF1C46A77}">
      <dsp:nvSpPr>
        <dsp:cNvPr id="0" name=""/>
        <dsp:cNvSpPr/>
      </dsp:nvSpPr>
      <dsp:spPr>
        <a:xfrm>
          <a:off x="324326"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Class teachers/pastoral care teachers </a:t>
          </a:r>
          <a:endParaRPr lang="en-US" sz="2400" kern="1200"/>
        </a:p>
      </dsp:txBody>
      <dsp:txXfrm>
        <a:off x="378614" y="886531"/>
        <a:ext cx="2810360" cy="1744948"/>
      </dsp:txXfrm>
    </dsp:sp>
    <dsp:sp modelId="{4E0EB7AB-971D-4C1D-93ED-9900C4B72AC9}">
      <dsp:nvSpPr>
        <dsp:cNvPr id="0" name=""/>
        <dsp:cNvSpPr/>
      </dsp:nvSpPr>
      <dsp:spPr>
        <a:xfrm>
          <a:off x="3567588"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A0E41D-1B0C-480B-B3BE-E582222E066D}">
      <dsp:nvSpPr>
        <dsp:cNvPr id="0" name=""/>
        <dsp:cNvSpPr/>
      </dsp:nvSpPr>
      <dsp:spPr>
        <a:xfrm>
          <a:off x="3891915"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RABs – encourage your children to attend these where needed.</a:t>
          </a:r>
          <a:endParaRPr lang="en-US" sz="2400" kern="1200"/>
        </a:p>
      </dsp:txBody>
      <dsp:txXfrm>
        <a:off x="3946203" y="886531"/>
        <a:ext cx="2810360" cy="1744948"/>
      </dsp:txXfrm>
    </dsp:sp>
    <dsp:sp modelId="{2633CBF9-CA18-411E-99C7-8C56BEB0BBCE}">
      <dsp:nvSpPr>
        <dsp:cNvPr id="0" name=""/>
        <dsp:cNvSpPr/>
      </dsp:nvSpPr>
      <dsp:spPr>
        <a:xfrm>
          <a:off x="7135177"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2F6321-42EC-42E2-956A-90C9CE0FC0E6}">
      <dsp:nvSpPr>
        <dsp:cNvPr id="0" name=""/>
        <dsp:cNvSpPr/>
      </dsp:nvSpPr>
      <dsp:spPr>
        <a:xfrm>
          <a:off x="7459503"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Exchange counselling – ask your child’s pastoral care teacher to make a referral </a:t>
          </a:r>
          <a:endParaRPr lang="en-US" sz="2400" kern="1200"/>
        </a:p>
      </dsp:txBody>
      <dsp:txXfrm>
        <a:off x="7513791" y="886531"/>
        <a:ext cx="2810360" cy="17449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32BF2-1054-46F8-B0F8-64FFD9B11165}" type="datetimeFigureOut">
              <a:rPr lang="en-GB" smtClean="0"/>
              <a:t>18/09/2022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1B9ADB-193E-46E5-B502-287B8BACDDA0}" type="slidenum">
              <a:rPr lang="en-GB" smtClean="0"/>
              <a:t>‹#›</a:t>
            </a:fld>
            <a:endParaRPr lang="en-GB"/>
          </a:p>
        </p:txBody>
      </p:sp>
    </p:spTree>
    <p:extLst>
      <p:ext uri="{BB962C8B-B14F-4D97-AF65-F5344CB8AC3E}">
        <p14:creationId xmlns:p14="http://schemas.microsoft.com/office/powerpoint/2010/main" val="1225283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exam periods children may feel high levels of anxiety and stress, it is important that you as parents and careers are aware of the ways in which this worry might manifest itself in your children. We as a school are here to work with you and you children to ensure that they get through the prelim and exam diet in a way which allows children to perform to the best of their ability. </a:t>
            </a:r>
          </a:p>
        </p:txBody>
      </p:sp>
      <p:sp>
        <p:nvSpPr>
          <p:cNvPr id="4" name="Slide Number Placeholder 3"/>
          <p:cNvSpPr>
            <a:spLocks noGrp="1"/>
          </p:cNvSpPr>
          <p:nvPr>
            <p:ph type="sldNum" sz="quarter" idx="5"/>
          </p:nvPr>
        </p:nvSpPr>
        <p:spPr/>
        <p:txBody>
          <a:bodyPr/>
          <a:lstStyle/>
          <a:p>
            <a:fld id="{5B1B9ADB-193E-46E5-B502-287B8BACDDA0}" type="slidenum">
              <a:rPr lang="en-GB" smtClean="0"/>
              <a:t>3</a:t>
            </a:fld>
            <a:endParaRPr lang="en-GB"/>
          </a:p>
        </p:txBody>
      </p:sp>
    </p:spTree>
    <p:extLst>
      <p:ext uri="{BB962C8B-B14F-4D97-AF65-F5344CB8AC3E}">
        <p14:creationId xmlns:p14="http://schemas.microsoft.com/office/powerpoint/2010/main" val="3904622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EC16A1-958C-411E-8D8C-177F95A761FA}" type="datetimeFigureOut">
              <a:rPr lang="en-GB" smtClean="0"/>
              <a:t>18/09/2022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7CDE6A-577E-4BB2-9DE4-8226B77D7058}" type="slidenum">
              <a:rPr lang="en-GB" smtClean="0"/>
              <a:t>‹#›</a:t>
            </a:fld>
            <a:endParaRPr lang="en-GB"/>
          </a:p>
        </p:txBody>
      </p:sp>
    </p:spTree>
    <p:extLst>
      <p:ext uri="{BB962C8B-B14F-4D97-AF65-F5344CB8AC3E}">
        <p14:creationId xmlns:p14="http://schemas.microsoft.com/office/powerpoint/2010/main" val="389655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EC16A1-958C-411E-8D8C-177F95A761FA}" type="datetimeFigureOut">
              <a:rPr lang="en-GB" smtClean="0"/>
              <a:t>18/09/2022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7CDE6A-577E-4BB2-9DE4-8226B77D7058}" type="slidenum">
              <a:rPr lang="en-GB" smtClean="0"/>
              <a:t>‹#›</a:t>
            </a:fld>
            <a:endParaRPr lang="en-GB"/>
          </a:p>
        </p:txBody>
      </p:sp>
    </p:spTree>
    <p:extLst>
      <p:ext uri="{BB962C8B-B14F-4D97-AF65-F5344CB8AC3E}">
        <p14:creationId xmlns:p14="http://schemas.microsoft.com/office/powerpoint/2010/main" val="559941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EC16A1-958C-411E-8D8C-177F95A761FA}" type="datetimeFigureOut">
              <a:rPr lang="en-GB" smtClean="0"/>
              <a:t>18/09/2022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7CDE6A-577E-4BB2-9DE4-8226B77D7058}" type="slidenum">
              <a:rPr lang="en-GB" smtClean="0"/>
              <a:t>‹#›</a:t>
            </a:fld>
            <a:endParaRPr lang="en-GB"/>
          </a:p>
        </p:txBody>
      </p:sp>
    </p:spTree>
    <p:extLst>
      <p:ext uri="{BB962C8B-B14F-4D97-AF65-F5344CB8AC3E}">
        <p14:creationId xmlns:p14="http://schemas.microsoft.com/office/powerpoint/2010/main" val="2342863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EC16A1-958C-411E-8D8C-177F95A761FA}" type="datetimeFigureOut">
              <a:rPr lang="en-GB" smtClean="0"/>
              <a:t>18/09/2022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7CDE6A-577E-4BB2-9DE4-8226B77D7058}" type="slidenum">
              <a:rPr lang="en-GB" smtClean="0"/>
              <a:t>‹#›</a:t>
            </a:fld>
            <a:endParaRPr lang="en-GB"/>
          </a:p>
        </p:txBody>
      </p:sp>
    </p:spTree>
    <p:extLst>
      <p:ext uri="{BB962C8B-B14F-4D97-AF65-F5344CB8AC3E}">
        <p14:creationId xmlns:p14="http://schemas.microsoft.com/office/powerpoint/2010/main" val="3918719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EC16A1-958C-411E-8D8C-177F95A761FA}" type="datetimeFigureOut">
              <a:rPr lang="en-GB" smtClean="0"/>
              <a:t>18/09/2022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7CDE6A-577E-4BB2-9DE4-8226B77D7058}" type="slidenum">
              <a:rPr lang="en-GB" smtClean="0"/>
              <a:t>‹#›</a:t>
            </a:fld>
            <a:endParaRPr lang="en-GB"/>
          </a:p>
        </p:txBody>
      </p:sp>
    </p:spTree>
    <p:extLst>
      <p:ext uri="{BB962C8B-B14F-4D97-AF65-F5344CB8AC3E}">
        <p14:creationId xmlns:p14="http://schemas.microsoft.com/office/powerpoint/2010/main" val="3483316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EC16A1-958C-411E-8D8C-177F95A761FA}" type="datetimeFigureOut">
              <a:rPr lang="en-GB" smtClean="0"/>
              <a:t>18/09/2022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7CDE6A-577E-4BB2-9DE4-8226B77D7058}" type="slidenum">
              <a:rPr lang="en-GB" smtClean="0"/>
              <a:t>‹#›</a:t>
            </a:fld>
            <a:endParaRPr lang="en-GB"/>
          </a:p>
        </p:txBody>
      </p:sp>
    </p:spTree>
    <p:extLst>
      <p:ext uri="{BB962C8B-B14F-4D97-AF65-F5344CB8AC3E}">
        <p14:creationId xmlns:p14="http://schemas.microsoft.com/office/powerpoint/2010/main" val="3099305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EC16A1-958C-411E-8D8C-177F95A761FA}" type="datetimeFigureOut">
              <a:rPr lang="en-GB" smtClean="0"/>
              <a:t>18/09/2022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37CDE6A-577E-4BB2-9DE4-8226B77D7058}" type="slidenum">
              <a:rPr lang="en-GB" smtClean="0"/>
              <a:t>‹#›</a:t>
            </a:fld>
            <a:endParaRPr lang="en-GB"/>
          </a:p>
        </p:txBody>
      </p:sp>
    </p:spTree>
    <p:extLst>
      <p:ext uri="{BB962C8B-B14F-4D97-AF65-F5344CB8AC3E}">
        <p14:creationId xmlns:p14="http://schemas.microsoft.com/office/powerpoint/2010/main" val="2221648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EC16A1-958C-411E-8D8C-177F95A761FA}" type="datetimeFigureOut">
              <a:rPr lang="en-GB" smtClean="0"/>
              <a:t>18/09/2022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37CDE6A-577E-4BB2-9DE4-8226B77D7058}" type="slidenum">
              <a:rPr lang="en-GB" smtClean="0"/>
              <a:t>‹#›</a:t>
            </a:fld>
            <a:endParaRPr lang="en-GB"/>
          </a:p>
        </p:txBody>
      </p:sp>
    </p:spTree>
    <p:extLst>
      <p:ext uri="{BB962C8B-B14F-4D97-AF65-F5344CB8AC3E}">
        <p14:creationId xmlns:p14="http://schemas.microsoft.com/office/powerpoint/2010/main" val="2778606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EC16A1-958C-411E-8D8C-177F95A761FA}" type="datetimeFigureOut">
              <a:rPr lang="en-GB" smtClean="0"/>
              <a:t>18/09/2022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37CDE6A-577E-4BB2-9DE4-8226B77D7058}" type="slidenum">
              <a:rPr lang="en-GB" smtClean="0"/>
              <a:t>‹#›</a:t>
            </a:fld>
            <a:endParaRPr lang="en-GB"/>
          </a:p>
        </p:txBody>
      </p:sp>
    </p:spTree>
    <p:extLst>
      <p:ext uri="{BB962C8B-B14F-4D97-AF65-F5344CB8AC3E}">
        <p14:creationId xmlns:p14="http://schemas.microsoft.com/office/powerpoint/2010/main" val="176586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EC16A1-958C-411E-8D8C-177F95A761FA}" type="datetimeFigureOut">
              <a:rPr lang="en-GB" smtClean="0"/>
              <a:t>18/09/2022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7CDE6A-577E-4BB2-9DE4-8226B77D7058}" type="slidenum">
              <a:rPr lang="en-GB" smtClean="0"/>
              <a:t>‹#›</a:t>
            </a:fld>
            <a:endParaRPr lang="en-GB"/>
          </a:p>
        </p:txBody>
      </p:sp>
    </p:spTree>
    <p:extLst>
      <p:ext uri="{BB962C8B-B14F-4D97-AF65-F5344CB8AC3E}">
        <p14:creationId xmlns:p14="http://schemas.microsoft.com/office/powerpoint/2010/main" val="846529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EC16A1-958C-411E-8D8C-177F95A761FA}" type="datetimeFigureOut">
              <a:rPr lang="en-GB" smtClean="0"/>
              <a:t>18/09/2022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7CDE6A-577E-4BB2-9DE4-8226B77D7058}" type="slidenum">
              <a:rPr lang="en-GB" smtClean="0"/>
              <a:t>‹#›</a:t>
            </a:fld>
            <a:endParaRPr lang="en-GB"/>
          </a:p>
        </p:txBody>
      </p:sp>
    </p:spTree>
    <p:extLst>
      <p:ext uri="{BB962C8B-B14F-4D97-AF65-F5344CB8AC3E}">
        <p14:creationId xmlns:p14="http://schemas.microsoft.com/office/powerpoint/2010/main" val="1925514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EC16A1-958C-411E-8D8C-177F95A761FA}" type="datetimeFigureOut">
              <a:rPr lang="en-GB" smtClean="0"/>
              <a:t>18/09/2022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7CDE6A-577E-4BB2-9DE4-8226B77D7058}" type="slidenum">
              <a:rPr lang="en-GB" smtClean="0"/>
              <a:t>‹#›</a:t>
            </a:fld>
            <a:endParaRPr lang="en-GB"/>
          </a:p>
        </p:txBody>
      </p:sp>
    </p:spTree>
    <p:extLst>
      <p:ext uri="{BB962C8B-B14F-4D97-AF65-F5344CB8AC3E}">
        <p14:creationId xmlns:p14="http://schemas.microsoft.com/office/powerpoint/2010/main" val="63467357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hyperlink" Target="https://www.ucas.com/advisers/guides-and-resources/adviser-news/news/exam-results-helpline" TargetMode="External"/><Relationship Id="rId2" Type="http://schemas.openxmlformats.org/officeDocument/2006/relationships/hyperlink" Target="https://www.studentminds.org.uk/" TargetMode="External"/><Relationship Id="rId1" Type="http://schemas.openxmlformats.org/officeDocument/2006/relationships/slideLayout" Target="../slideLayouts/slideLayout2.xml"/><Relationship Id="rId6" Type="http://schemas.openxmlformats.org/officeDocument/2006/relationships/hyperlink" Target="https://www.bbc.co.uk/programmes/articles/2Qf86MGyCkHlTq4h1tWfknn/advice-for-parents-whose-children-are-sitting-exams" TargetMode="External"/><Relationship Id="rId5" Type="http://schemas.openxmlformats.org/officeDocument/2006/relationships/hyperlink" Target="https://www.familylives.org.uk/advice/teenagers/school-learning/exam-stress" TargetMode="External"/><Relationship Id="rId4" Type="http://schemas.openxmlformats.org/officeDocument/2006/relationships/hyperlink" Target="https://www.youngminds.org.uk/parent/parents-a-z-mental-health-guide/exam-time/"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amy.mcfadden@renfrewshire.school" TargetMode="External"/><Relationship Id="rId2" Type="http://schemas.openxmlformats.org/officeDocument/2006/relationships/hyperlink" Target="mailto:gw18smithalan@glow.sch.uk"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F00F3B2-612F-4016-8B9D-26DECB696F4A}"/>
              </a:ext>
            </a:extLst>
          </p:cNvPr>
          <p:cNvSpPr>
            <a:spLocks noGrp="1"/>
          </p:cNvSpPr>
          <p:nvPr>
            <p:ph type="ctrTitle"/>
          </p:nvPr>
        </p:nvSpPr>
        <p:spPr>
          <a:xfrm>
            <a:off x="934872" y="982272"/>
            <a:ext cx="3388419" cy="4560970"/>
          </a:xfrm>
        </p:spPr>
        <p:txBody>
          <a:bodyPr vert="horz" lIns="91440" tIns="45720" rIns="91440" bIns="45720" rtlCol="0" anchor="ctr">
            <a:normAutofit/>
          </a:bodyPr>
          <a:lstStyle/>
          <a:p>
            <a:pPr algn="l"/>
            <a:r>
              <a:rPr lang="en-US" sz="4000" kern="1200" dirty="0">
                <a:solidFill>
                  <a:srgbClr val="FFFFFF"/>
                </a:solidFill>
                <a:latin typeface="Bell MT" panose="02020503060305020303" pitchFamily="18" charset="0"/>
              </a:rPr>
              <a:t>Supporting your Child’s Mental Health During Exams </a:t>
            </a:r>
          </a:p>
        </p:txBody>
      </p:sp>
      <p:sp>
        <p:nvSpPr>
          <p:cNvPr id="22"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ubtitle 2">
            <a:extLst>
              <a:ext uri="{FF2B5EF4-FFF2-40B4-BE49-F238E27FC236}">
                <a16:creationId xmlns:a16="http://schemas.microsoft.com/office/drawing/2014/main" id="{B2790A97-230D-4E2E-9BE9-61C1D8AB6CA1}"/>
              </a:ext>
            </a:extLst>
          </p:cNvPr>
          <p:cNvSpPr>
            <a:spLocks noGrp="1"/>
          </p:cNvSpPr>
          <p:nvPr>
            <p:ph type="subTitle" idx="1"/>
          </p:nvPr>
        </p:nvSpPr>
        <p:spPr>
          <a:xfrm>
            <a:off x="5221862" y="1719618"/>
            <a:ext cx="5948831" cy="4334629"/>
          </a:xfrm>
        </p:spPr>
        <p:txBody>
          <a:bodyPr vert="horz" lIns="91440" tIns="45720" rIns="91440" bIns="45720" rtlCol="0" anchor="ctr">
            <a:normAutofit/>
          </a:bodyPr>
          <a:lstStyle/>
          <a:p>
            <a:pPr algn="l"/>
            <a:r>
              <a:rPr lang="en-US" dirty="0">
                <a:solidFill>
                  <a:srgbClr val="FEFFFF"/>
                </a:solidFill>
                <a:latin typeface="Bell MT" panose="02020503060305020303" pitchFamily="18" charset="0"/>
              </a:rPr>
              <a:t>Mr Alan Smith</a:t>
            </a:r>
          </a:p>
          <a:p>
            <a:pPr algn="l"/>
            <a:r>
              <a:rPr lang="en-US" i="1" dirty="0">
                <a:solidFill>
                  <a:srgbClr val="FEFFFF"/>
                </a:solidFill>
                <a:latin typeface="Bell MT" panose="02020503060305020303" pitchFamily="18" charset="0"/>
              </a:rPr>
              <a:t>Psychology Teacher and Project Leader Learning and Teaching</a:t>
            </a:r>
          </a:p>
          <a:p>
            <a:pPr algn="l"/>
            <a:r>
              <a:rPr lang="en-US" dirty="0">
                <a:solidFill>
                  <a:srgbClr val="FEFFFF"/>
                </a:solidFill>
                <a:latin typeface="Bell MT" panose="02020503060305020303" pitchFamily="18" charset="0"/>
              </a:rPr>
              <a:t>Miss Amy McFadden </a:t>
            </a:r>
          </a:p>
          <a:p>
            <a:pPr algn="l"/>
            <a:r>
              <a:rPr lang="en-US" i="1" dirty="0">
                <a:solidFill>
                  <a:srgbClr val="FEFFFF"/>
                </a:solidFill>
                <a:latin typeface="Bell MT" panose="02020503060305020303" pitchFamily="18" charset="0"/>
              </a:rPr>
              <a:t>Principal Teacher of Pastoral Care Mull (Acting)</a:t>
            </a:r>
          </a:p>
          <a:p>
            <a:pPr indent="-228600" algn="l">
              <a:buFont typeface="Arial" panose="020B0604020202020204" pitchFamily="34" charset="0"/>
              <a:buChar char="•"/>
            </a:pPr>
            <a:endParaRPr lang="en-US" dirty="0">
              <a:solidFill>
                <a:srgbClr val="FEFFFF"/>
              </a:solidFill>
              <a:latin typeface="Bell MT" panose="02020503060305020303" pitchFamily="18" charset="0"/>
            </a:endParaRPr>
          </a:p>
        </p:txBody>
      </p:sp>
    </p:spTree>
    <p:extLst>
      <p:ext uri="{BB962C8B-B14F-4D97-AF65-F5344CB8AC3E}">
        <p14:creationId xmlns:p14="http://schemas.microsoft.com/office/powerpoint/2010/main" val="562117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Image result for brain diagram">
            <a:extLst>
              <a:ext uri="{FF2B5EF4-FFF2-40B4-BE49-F238E27FC236}">
                <a16:creationId xmlns:a16="http://schemas.microsoft.com/office/drawing/2014/main" id="{F3C1B17C-9102-413E-9489-7E82500A43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743"/>
          <a:stretch/>
        </p:blipFill>
        <p:spPr bwMode="auto">
          <a:xfrm>
            <a:off x="477012" y="480060"/>
            <a:ext cx="7610168" cy="5311140"/>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Document 3">
            <a:extLst>
              <a:ext uri="{FF2B5EF4-FFF2-40B4-BE49-F238E27FC236}">
                <a16:creationId xmlns:a16="http://schemas.microsoft.com/office/drawing/2014/main" id="{BC8D6C3B-0166-498C-97C5-6E90091D1EBA}"/>
              </a:ext>
            </a:extLst>
          </p:cNvPr>
          <p:cNvSpPr/>
          <p:nvPr/>
        </p:nvSpPr>
        <p:spPr>
          <a:xfrm>
            <a:off x="1348154" y="2778369"/>
            <a:ext cx="1129419" cy="850066"/>
          </a:xfrm>
          <a:prstGeom prst="flowChartDocument">
            <a:avLst/>
          </a:prstGeom>
          <a:solidFill>
            <a:schemeClr val="tx1">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Prefrontal Cortex</a:t>
            </a:r>
          </a:p>
        </p:txBody>
      </p:sp>
      <p:sp>
        <p:nvSpPr>
          <p:cNvPr id="9" name="Flowchart: Document 8">
            <a:extLst>
              <a:ext uri="{FF2B5EF4-FFF2-40B4-BE49-F238E27FC236}">
                <a16:creationId xmlns:a16="http://schemas.microsoft.com/office/drawing/2014/main" id="{2D11CED4-352C-471D-9515-279D14B6C313}"/>
              </a:ext>
            </a:extLst>
          </p:cNvPr>
          <p:cNvSpPr/>
          <p:nvPr/>
        </p:nvSpPr>
        <p:spPr>
          <a:xfrm>
            <a:off x="2907200" y="3774831"/>
            <a:ext cx="1137139" cy="580434"/>
          </a:xfrm>
          <a:prstGeom prst="flowChartDocument">
            <a:avLst/>
          </a:prstGeom>
          <a:solidFill>
            <a:schemeClr val="tx1">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Amygdala</a:t>
            </a:r>
          </a:p>
        </p:txBody>
      </p:sp>
      <p:sp>
        <p:nvSpPr>
          <p:cNvPr id="10" name="Content Placeholder 2">
            <a:extLst>
              <a:ext uri="{FF2B5EF4-FFF2-40B4-BE49-F238E27FC236}">
                <a16:creationId xmlns:a16="http://schemas.microsoft.com/office/drawing/2014/main" id="{BE50EFA8-835F-4220-BADB-47BFD1ED6138}"/>
              </a:ext>
            </a:extLst>
          </p:cNvPr>
          <p:cNvSpPr>
            <a:spLocks noGrp="1"/>
          </p:cNvSpPr>
          <p:nvPr>
            <p:ph idx="1"/>
          </p:nvPr>
        </p:nvSpPr>
        <p:spPr>
          <a:xfrm>
            <a:off x="8340969" y="480060"/>
            <a:ext cx="3851031" cy="4351338"/>
          </a:xfrm>
        </p:spPr>
        <p:txBody>
          <a:bodyPr>
            <a:normAutofit/>
          </a:bodyPr>
          <a:lstStyle/>
          <a:p>
            <a:pPr marL="0" indent="0" fontAlgn="base">
              <a:buNone/>
            </a:pPr>
            <a:r>
              <a:rPr lang="en-GB" sz="2350" b="1" dirty="0">
                <a:latin typeface="Bell MT" panose="02020503060305020303" pitchFamily="18" charset="0"/>
              </a:rPr>
              <a:t>Ordinarily in day to day life</a:t>
            </a:r>
            <a:br>
              <a:rPr lang="en-GB" sz="2350" b="1" dirty="0">
                <a:latin typeface="Bell MT" panose="02020503060305020303" pitchFamily="18" charset="0"/>
              </a:rPr>
            </a:br>
            <a:r>
              <a:rPr lang="en-GB" sz="2350" b="1" dirty="0">
                <a:latin typeface="Bell MT" panose="02020503060305020303" pitchFamily="18" charset="0"/>
              </a:rPr>
              <a:t>our decision making would come from our rational pre-frontal cortex. However when we are angry and in our (fight response) our decision making occurs in our amygdala.   </a:t>
            </a:r>
            <a:endParaRPr lang="en-GB" sz="2350" dirty="0">
              <a:latin typeface="Bell MT" panose="02020503060305020303" pitchFamily="18" charset="0"/>
            </a:endParaRPr>
          </a:p>
        </p:txBody>
      </p:sp>
    </p:spTree>
    <p:extLst>
      <p:ext uri="{BB962C8B-B14F-4D97-AF65-F5344CB8AC3E}">
        <p14:creationId xmlns:p14="http://schemas.microsoft.com/office/powerpoint/2010/main" val="1319396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Image result for brain diagram">
            <a:extLst>
              <a:ext uri="{FF2B5EF4-FFF2-40B4-BE49-F238E27FC236}">
                <a16:creationId xmlns:a16="http://schemas.microsoft.com/office/drawing/2014/main" id="{F3C1B17C-9102-413E-9489-7E82500A43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743"/>
          <a:stretch/>
        </p:blipFill>
        <p:spPr bwMode="auto">
          <a:xfrm>
            <a:off x="477012" y="480060"/>
            <a:ext cx="7610168" cy="5311140"/>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Document 3">
            <a:extLst>
              <a:ext uri="{FF2B5EF4-FFF2-40B4-BE49-F238E27FC236}">
                <a16:creationId xmlns:a16="http://schemas.microsoft.com/office/drawing/2014/main" id="{BC8D6C3B-0166-498C-97C5-6E90091D1EBA}"/>
              </a:ext>
            </a:extLst>
          </p:cNvPr>
          <p:cNvSpPr/>
          <p:nvPr/>
        </p:nvSpPr>
        <p:spPr>
          <a:xfrm>
            <a:off x="1348154" y="2778369"/>
            <a:ext cx="1129419" cy="850066"/>
          </a:xfrm>
          <a:prstGeom prst="flowChartDocument">
            <a:avLst/>
          </a:prstGeom>
          <a:solidFill>
            <a:schemeClr val="tx1">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Prefrontal Cortex</a:t>
            </a:r>
          </a:p>
        </p:txBody>
      </p:sp>
      <p:sp>
        <p:nvSpPr>
          <p:cNvPr id="9" name="Flowchart: Document 8">
            <a:extLst>
              <a:ext uri="{FF2B5EF4-FFF2-40B4-BE49-F238E27FC236}">
                <a16:creationId xmlns:a16="http://schemas.microsoft.com/office/drawing/2014/main" id="{2D11CED4-352C-471D-9515-279D14B6C313}"/>
              </a:ext>
            </a:extLst>
          </p:cNvPr>
          <p:cNvSpPr/>
          <p:nvPr/>
        </p:nvSpPr>
        <p:spPr>
          <a:xfrm>
            <a:off x="2907200" y="3774831"/>
            <a:ext cx="1137139" cy="580434"/>
          </a:xfrm>
          <a:prstGeom prst="flowChartDocument">
            <a:avLst/>
          </a:prstGeom>
          <a:solidFill>
            <a:schemeClr val="tx1">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Amygdala</a:t>
            </a:r>
          </a:p>
        </p:txBody>
      </p:sp>
      <p:sp>
        <p:nvSpPr>
          <p:cNvPr id="10" name="Content Placeholder 2">
            <a:extLst>
              <a:ext uri="{FF2B5EF4-FFF2-40B4-BE49-F238E27FC236}">
                <a16:creationId xmlns:a16="http://schemas.microsoft.com/office/drawing/2014/main" id="{BE50EFA8-835F-4220-BADB-47BFD1ED6138}"/>
              </a:ext>
            </a:extLst>
          </p:cNvPr>
          <p:cNvSpPr>
            <a:spLocks noGrp="1"/>
          </p:cNvSpPr>
          <p:nvPr>
            <p:ph idx="1"/>
          </p:nvPr>
        </p:nvSpPr>
        <p:spPr>
          <a:xfrm>
            <a:off x="8135447" y="708381"/>
            <a:ext cx="3946306" cy="4854498"/>
          </a:xfrm>
        </p:spPr>
        <p:txBody>
          <a:bodyPr>
            <a:normAutofit fontScale="92500" lnSpcReduction="10000"/>
          </a:bodyPr>
          <a:lstStyle/>
          <a:p>
            <a:pPr marL="0" indent="0" fontAlgn="base">
              <a:buNone/>
            </a:pPr>
            <a:r>
              <a:rPr lang="en-GB" sz="2350" b="1" dirty="0">
                <a:latin typeface="Bell MT" panose="02020503060305020303" pitchFamily="18" charset="0"/>
              </a:rPr>
              <a:t>Practicing mindfulness helps us think through our decisions and thought processes. </a:t>
            </a:r>
          </a:p>
          <a:p>
            <a:pPr marL="0" indent="0" fontAlgn="base">
              <a:buNone/>
            </a:pPr>
            <a:endParaRPr lang="en-GB" sz="2350" b="1" dirty="0">
              <a:latin typeface="Bell MT" panose="02020503060305020303" pitchFamily="18" charset="0"/>
            </a:endParaRPr>
          </a:p>
          <a:p>
            <a:pPr marL="0" indent="0" fontAlgn="base">
              <a:buNone/>
            </a:pPr>
            <a:r>
              <a:rPr lang="en-GB" sz="2350" b="1" dirty="0">
                <a:latin typeface="Bell MT" panose="02020503060305020303" pitchFamily="18" charset="0"/>
              </a:rPr>
              <a:t>The more time we spend rationale thinking, instead of impulsive thinking, it has been shown that the prefrontal cortex actually increases in size and the amygdala starts to shrink. Smaller or weaker neural connections in the amygdala means we are less likely to interpret events as a threat.</a:t>
            </a:r>
            <a:endParaRPr lang="en-GB" sz="2350" dirty="0">
              <a:latin typeface="Bell MT" panose="02020503060305020303" pitchFamily="18" charset="0"/>
            </a:endParaRPr>
          </a:p>
        </p:txBody>
      </p:sp>
    </p:spTree>
    <p:extLst>
      <p:ext uri="{BB962C8B-B14F-4D97-AF65-F5344CB8AC3E}">
        <p14:creationId xmlns:p14="http://schemas.microsoft.com/office/powerpoint/2010/main" val="2407052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EEA51-3C7B-41B3-951C-9B75A4E08B90}"/>
              </a:ext>
            </a:extLst>
          </p:cNvPr>
          <p:cNvSpPr>
            <a:spLocks noGrp="1"/>
          </p:cNvSpPr>
          <p:nvPr>
            <p:ph type="ctrTitle"/>
          </p:nvPr>
        </p:nvSpPr>
        <p:spPr>
          <a:xfrm>
            <a:off x="1524000" y="1751950"/>
            <a:ext cx="9144000" cy="2387600"/>
          </a:xfrm>
        </p:spPr>
        <p:txBody>
          <a:bodyPr/>
          <a:lstStyle/>
          <a:p>
            <a:r>
              <a:rPr lang="en-GB" dirty="0">
                <a:latin typeface="Bell MT" panose="02020503060305020303" pitchFamily="18" charset="0"/>
              </a:rPr>
              <a:t>Top tips for supporting your young people…</a:t>
            </a:r>
          </a:p>
        </p:txBody>
      </p:sp>
    </p:spTree>
    <p:extLst>
      <p:ext uri="{BB962C8B-B14F-4D97-AF65-F5344CB8AC3E}">
        <p14:creationId xmlns:p14="http://schemas.microsoft.com/office/powerpoint/2010/main" val="3646668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79A7F93-4DE1-4ADC-AF77-2A9F9390D98B}"/>
              </a:ext>
            </a:extLst>
          </p:cNvPr>
          <p:cNvGraphicFramePr>
            <a:graphicFrameLocks noGrp="1"/>
          </p:cNvGraphicFramePr>
          <p:nvPr>
            <p:extLst>
              <p:ext uri="{D42A27DB-BD31-4B8C-83A1-F6EECF244321}">
                <p14:modId xmlns:p14="http://schemas.microsoft.com/office/powerpoint/2010/main" val="3833104516"/>
              </p:ext>
            </p:extLst>
          </p:nvPr>
        </p:nvGraphicFramePr>
        <p:xfrm>
          <a:off x="778656" y="894729"/>
          <a:ext cx="10394845" cy="5278406"/>
        </p:xfrm>
        <a:graphic>
          <a:graphicData uri="http://schemas.openxmlformats.org/drawingml/2006/table">
            <a:tbl>
              <a:tblPr firstRow="1" bandRow="1">
                <a:tableStyleId>{D7AC3CCA-C797-4891-BE02-D94E43425B78}</a:tableStyleId>
              </a:tblPr>
              <a:tblGrid>
                <a:gridCol w="2078969">
                  <a:extLst>
                    <a:ext uri="{9D8B030D-6E8A-4147-A177-3AD203B41FA5}">
                      <a16:colId xmlns:a16="http://schemas.microsoft.com/office/drawing/2014/main" val="2226716838"/>
                    </a:ext>
                  </a:extLst>
                </a:gridCol>
                <a:gridCol w="2078969">
                  <a:extLst>
                    <a:ext uri="{9D8B030D-6E8A-4147-A177-3AD203B41FA5}">
                      <a16:colId xmlns:a16="http://schemas.microsoft.com/office/drawing/2014/main" val="4185476714"/>
                    </a:ext>
                  </a:extLst>
                </a:gridCol>
                <a:gridCol w="2078969">
                  <a:extLst>
                    <a:ext uri="{9D8B030D-6E8A-4147-A177-3AD203B41FA5}">
                      <a16:colId xmlns:a16="http://schemas.microsoft.com/office/drawing/2014/main" val="1839577733"/>
                    </a:ext>
                  </a:extLst>
                </a:gridCol>
                <a:gridCol w="2078969">
                  <a:extLst>
                    <a:ext uri="{9D8B030D-6E8A-4147-A177-3AD203B41FA5}">
                      <a16:colId xmlns:a16="http://schemas.microsoft.com/office/drawing/2014/main" val="1733891760"/>
                    </a:ext>
                  </a:extLst>
                </a:gridCol>
                <a:gridCol w="2078969">
                  <a:extLst>
                    <a:ext uri="{9D8B030D-6E8A-4147-A177-3AD203B41FA5}">
                      <a16:colId xmlns:a16="http://schemas.microsoft.com/office/drawing/2014/main" val="4250942234"/>
                    </a:ext>
                  </a:extLst>
                </a:gridCol>
              </a:tblGrid>
              <a:tr h="26980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effectLst/>
                          <a:latin typeface="Calibri" panose="020F0502020204030204" pitchFamily="34" charset="0"/>
                          <a:ea typeface="Calibri" panose="020F0502020204030204" pitchFamily="34" charset="0"/>
                          <a:cs typeface="Calibri" panose="020F0502020204030204" pitchFamily="34" charset="0"/>
                        </a:rPr>
                        <a:t>Make sure they eat well</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effectLst/>
                          <a:latin typeface="Calibri" panose="020F0502020204030204" pitchFamily="34" charset="0"/>
                          <a:ea typeface="Calibri" panose="020F0502020204030204" pitchFamily="34" charset="0"/>
                          <a:cs typeface="Calibri" panose="020F0502020204030204" pitchFamily="34" charset="0"/>
                        </a:rPr>
                        <a:t>Help to facilitate healthy sleep routines</a:t>
                      </a:r>
                    </a:p>
                    <a:p>
                      <a:pPr algn="ct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effectLst/>
                          <a:latin typeface="Calibri" panose="020F0502020204030204" pitchFamily="34" charset="0"/>
                          <a:ea typeface="Calibri" panose="020F0502020204030204" pitchFamily="34" charset="0"/>
                          <a:cs typeface="Calibri" panose="020F0502020204030204" pitchFamily="34" charset="0"/>
                        </a:rPr>
                        <a:t>Be flexible during exam time</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effectLst/>
                          <a:latin typeface="Calibri" panose="020F0502020204030204" pitchFamily="34" charset="0"/>
                          <a:ea typeface="Calibri" panose="020F0502020204030204" pitchFamily="34" charset="0"/>
                          <a:cs typeface="Calibri" panose="020F0502020204030204" pitchFamily="34" charset="0"/>
                        </a:rPr>
                        <a:t>Help with study timetable and activities </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effectLst/>
                          <a:latin typeface="Calibri" panose="020F0502020204030204" pitchFamily="34" charset="0"/>
                          <a:ea typeface="Calibri" panose="020F0502020204030204" pitchFamily="34" charset="0"/>
                          <a:cs typeface="Calibri" panose="020F0502020204030204" pitchFamily="34" charset="0"/>
                        </a:rPr>
                        <a:t>Talk about exam nerves </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sz="2000" b="0" dirty="0"/>
                    </a:p>
                  </a:txBody>
                  <a:tcPr/>
                </a:tc>
                <a:extLst>
                  <a:ext uri="{0D108BD9-81ED-4DB2-BD59-A6C34878D82A}">
                    <a16:rowId xmlns:a16="http://schemas.microsoft.com/office/drawing/2014/main" val="21997202"/>
                  </a:ext>
                </a:extLst>
              </a:tr>
              <a:tr h="25803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effectLst/>
                          <a:latin typeface="Calibri" panose="020F0502020204030204" pitchFamily="34" charset="0"/>
                          <a:ea typeface="Calibri" panose="020F0502020204030204" pitchFamily="34" charset="0"/>
                          <a:cs typeface="Calibri" panose="020F0502020204030204" pitchFamily="34" charset="0"/>
                        </a:rPr>
                        <a:t>Encourage exercise during exam time </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effectLst/>
                          <a:latin typeface="Calibri" panose="020F0502020204030204" pitchFamily="34" charset="0"/>
                          <a:ea typeface="Calibri" panose="020F0502020204030204" pitchFamily="34" charset="0"/>
                          <a:cs typeface="Calibri" panose="020F0502020204030204" pitchFamily="34" charset="0"/>
                        </a:rPr>
                        <a:t>Be supportive and try not to add pressure </a:t>
                      </a:r>
                    </a:p>
                    <a:p>
                      <a:pPr algn="ct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effectLst/>
                          <a:latin typeface="Calibri" panose="020F0502020204030204" pitchFamily="34" charset="0"/>
                          <a:ea typeface="Calibri" panose="020F0502020204030204" pitchFamily="34" charset="0"/>
                          <a:cs typeface="Calibri" panose="020F0502020204030204" pitchFamily="34" charset="0"/>
                        </a:rPr>
                        <a:t>Make time for fun </a:t>
                      </a:r>
                    </a:p>
                    <a:p>
                      <a:pPr algn="ct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effectLst/>
                          <a:latin typeface="Calibri" panose="020F0502020204030204" pitchFamily="34" charset="0"/>
                          <a:ea typeface="Calibri" panose="020F0502020204030204" pitchFamily="34" charset="0"/>
                          <a:cs typeface="Calibri" panose="020F0502020204030204" pitchFamily="34" charset="0"/>
                        </a:rPr>
                        <a:t>Know when to get further help </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effectLst/>
                          <a:latin typeface="Calibri" panose="020F0502020204030204" pitchFamily="34" charset="0"/>
                          <a:ea typeface="Calibri" panose="020F0502020204030204" pitchFamily="34" charset="0"/>
                          <a:cs typeface="Calibri" panose="020F0502020204030204" pitchFamily="34" charset="0"/>
                        </a:rPr>
                        <a:t>Be positive </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sz="2000" b="0" dirty="0"/>
                    </a:p>
                  </a:txBody>
                  <a:tcPr/>
                </a:tc>
                <a:extLst>
                  <a:ext uri="{0D108BD9-81ED-4DB2-BD59-A6C34878D82A}">
                    <a16:rowId xmlns:a16="http://schemas.microsoft.com/office/drawing/2014/main" val="1687237397"/>
                  </a:ext>
                </a:extLst>
              </a:tr>
            </a:tbl>
          </a:graphicData>
        </a:graphic>
      </p:graphicFrame>
      <p:pic>
        <p:nvPicPr>
          <p:cNvPr id="4" name="Picture 3">
            <a:extLst>
              <a:ext uri="{FF2B5EF4-FFF2-40B4-BE49-F238E27FC236}">
                <a16:creationId xmlns:a16="http://schemas.microsoft.com/office/drawing/2014/main" id="{2D2BD130-8BC6-4357-A820-AAB13C126989}"/>
              </a:ext>
            </a:extLst>
          </p:cNvPr>
          <p:cNvPicPr>
            <a:picLocks noChangeAspect="1"/>
          </p:cNvPicPr>
          <p:nvPr/>
        </p:nvPicPr>
        <p:blipFill>
          <a:blip r:embed="rId2"/>
          <a:stretch>
            <a:fillRect/>
          </a:stretch>
        </p:blipFill>
        <p:spPr>
          <a:xfrm>
            <a:off x="1018499" y="1828799"/>
            <a:ext cx="1603114" cy="1311639"/>
          </a:xfrm>
          <a:prstGeom prst="rect">
            <a:avLst/>
          </a:prstGeom>
        </p:spPr>
      </p:pic>
      <p:pic>
        <p:nvPicPr>
          <p:cNvPr id="6" name="Picture 5" descr="A picture containing application&#10;&#10;Description automatically generated">
            <a:extLst>
              <a:ext uri="{FF2B5EF4-FFF2-40B4-BE49-F238E27FC236}">
                <a16:creationId xmlns:a16="http://schemas.microsoft.com/office/drawing/2014/main" id="{F071346F-E031-4B86-AFB0-3FF0E9621172}"/>
              </a:ext>
            </a:extLst>
          </p:cNvPr>
          <p:cNvPicPr>
            <a:picLocks noChangeAspect="1"/>
          </p:cNvPicPr>
          <p:nvPr/>
        </p:nvPicPr>
        <p:blipFill>
          <a:blip r:embed="rId3"/>
          <a:stretch>
            <a:fillRect/>
          </a:stretch>
        </p:blipFill>
        <p:spPr>
          <a:xfrm>
            <a:off x="3113504" y="1886107"/>
            <a:ext cx="1647825" cy="1647825"/>
          </a:xfrm>
          <a:prstGeom prst="rect">
            <a:avLst/>
          </a:prstGeom>
        </p:spPr>
      </p:pic>
      <p:pic>
        <p:nvPicPr>
          <p:cNvPr id="8" name="Picture 7">
            <a:extLst>
              <a:ext uri="{FF2B5EF4-FFF2-40B4-BE49-F238E27FC236}">
                <a16:creationId xmlns:a16="http://schemas.microsoft.com/office/drawing/2014/main" id="{3FD55004-E3EB-4A94-AF00-10A090EBC742}"/>
              </a:ext>
            </a:extLst>
          </p:cNvPr>
          <p:cNvPicPr>
            <a:picLocks noChangeAspect="1"/>
          </p:cNvPicPr>
          <p:nvPr/>
        </p:nvPicPr>
        <p:blipFill>
          <a:blip r:embed="rId4"/>
          <a:stretch>
            <a:fillRect/>
          </a:stretch>
        </p:blipFill>
        <p:spPr>
          <a:xfrm>
            <a:off x="5035329" y="2082853"/>
            <a:ext cx="1881497" cy="1254331"/>
          </a:xfrm>
          <a:prstGeom prst="rect">
            <a:avLst/>
          </a:prstGeom>
        </p:spPr>
      </p:pic>
      <p:pic>
        <p:nvPicPr>
          <p:cNvPr id="10" name="Picture 9" descr="Text&#10;&#10;Description automatically generated">
            <a:extLst>
              <a:ext uri="{FF2B5EF4-FFF2-40B4-BE49-F238E27FC236}">
                <a16:creationId xmlns:a16="http://schemas.microsoft.com/office/drawing/2014/main" id="{1792A1A0-6FF1-4374-8E26-D3BB70E02458}"/>
              </a:ext>
            </a:extLst>
          </p:cNvPr>
          <p:cNvPicPr>
            <a:picLocks noChangeAspect="1"/>
          </p:cNvPicPr>
          <p:nvPr/>
        </p:nvPicPr>
        <p:blipFill>
          <a:blip r:embed="rId5"/>
          <a:stretch>
            <a:fillRect/>
          </a:stretch>
        </p:blipFill>
        <p:spPr>
          <a:xfrm>
            <a:off x="7190826" y="2181222"/>
            <a:ext cx="1714500" cy="1133475"/>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759AB7B4-2C4B-49C0-8737-7BD44AC8F14A}"/>
              </a:ext>
            </a:extLst>
          </p:cNvPr>
          <p:cNvPicPr>
            <a:picLocks noChangeAspect="1"/>
          </p:cNvPicPr>
          <p:nvPr/>
        </p:nvPicPr>
        <p:blipFill>
          <a:blip r:embed="rId6"/>
          <a:stretch>
            <a:fillRect/>
          </a:stretch>
        </p:blipFill>
        <p:spPr>
          <a:xfrm>
            <a:off x="9205976" y="2138518"/>
            <a:ext cx="1666875" cy="1143000"/>
          </a:xfrm>
          <a:prstGeom prst="rect">
            <a:avLst/>
          </a:prstGeom>
        </p:spPr>
      </p:pic>
      <p:pic>
        <p:nvPicPr>
          <p:cNvPr id="14" name="Picture 13" descr="A person sitting on a couch&#10;&#10;Description automatically generated with low confidence">
            <a:extLst>
              <a:ext uri="{FF2B5EF4-FFF2-40B4-BE49-F238E27FC236}">
                <a16:creationId xmlns:a16="http://schemas.microsoft.com/office/drawing/2014/main" id="{EDF9E555-D440-4B04-9539-C97FD7D05028}"/>
              </a:ext>
            </a:extLst>
          </p:cNvPr>
          <p:cNvPicPr>
            <a:picLocks noChangeAspect="1"/>
          </p:cNvPicPr>
          <p:nvPr/>
        </p:nvPicPr>
        <p:blipFill>
          <a:blip r:embed="rId7"/>
          <a:stretch>
            <a:fillRect/>
          </a:stretch>
        </p:blipFill>
        <p:spPr>
          <a:xfrm>
            <a:off x="905656" y="4837993"/>
            <a:ext cx="1828800" cy="1123950"/>
          </a:xfrm>
          <a:prstGeom prst="rect">
            <a:avLst/>
          </a:prstGeom>
        </p:spPr>
      </p:pic>
      <p:pic>
        <p:nvPicPr>
          <p:cNvPr id="1026" name="Picture 2" descr="Image result for supportive image">
            <a:extLst>
              <a:ext uri="{FF2B5EF4-FFF2-40B4-BE49-F238E27FC236}">
                <a16:creationId xmlns:a16="http://schemas.microsoft.com/office/drawing/2014/main" id="{187BDC25-8E23-454C-BAFE-6C897D9C25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3504" y="4837993"/>
            <a:ext cx="1733550"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cup, coffee, blue&#10;&#10;Description automatically generated">
            <a:extLst>
              <a:ext uri="{FF2B5EF4-FFF2-40B4-BE49-F238E27FC236}">
                <a16:creationId xmlns:a16="http://schemas.microsoft.com/office/drawing/2014/main" id="{CB57096B-011B-4DD8-818F-B25580D916DF}"/>
              </a:ext>
            </a:extLst>
          </p:cNvPr>
          <p:cNvPicPr>
            <a:picLocks noChangeAspect="1"/>
          </p:cNvPicPr>
          <p:nvPr/>
        </p:nvPicPr>
        <p:blipFill>
          <a:blip r:embed="rId9"/>
          <a:stretch>
            <a:fillRect/>
          </a:stretch>
        </p:blipFill>
        <p:spPr>
          <a:xfrm>
            <a:off x="5052806" y="4821675"/>
            <a:ext cx="1881497" cy="1143000"/>
          </a:xfrm>
          <a:prstGeom prst="rect">
            <a:avLst/>
          </a:prstGeom>
        </p:spPr>
      </p:pic>
      <p:pic>
        <p:nvPicPr>
          <p:cNvPr id="18" name="Picture 17" descr="A picture containing text, sky, sign, outdoor&#10;&#10;Description automatically generated">
            <a:extLst>
              <a:ext uri="{FF2B5EF4-FFF2-40B4-BE49-F238E27FC236}">
                <a16:creationId xmlns:a16="http://schemas.microsoft.com/office/drawing/2014/main" id="{E7F7827E-8F65-49D4-9693-FF16B29B91E9}"/>
              </a:ext>
            </a:extLst>
          </p:cNvPr>
          <p:cNvPicPr>
            <a:picLocks noChangeAspect="1"/>
          </p:cNvPicPr>
          <p:nvPr/>
        </p:nvPicPr>
        <p:blipFill>
          <a:blip r:embed="rId10"/>
          <a:stretch>
            <a:fillRect/>
          </a:stretch>
        </p:blipFill>
        <p:spPr>
          <a:xfrm>
            <a:off x="7190826" y="4837992"/>
            <a:ext cx="1733550" cy="1152525"/>
          </a:xfrm>
          <a:prstGeom prst="rect">
            <a:avLst/>
          </a:prstGeom>
        </p:spPr>
      </p:pic>
      <p:pic>
        <p:nvPicPr>
          <p:cNvPr id="19" name="Picture 18">
            <a:extLst>
              <a:ext uri="{FF2B5EF4-FFF2-40B4-BE49-F238E27FC236}">
                <a16:creationId xmlns:a16="http://schemas.microsoft.com/office/drawing/2014/main" id="{2A14CFAD-B823-47D7-BD4B-42139DAA7D04}"/>
              </a:ext>
            </a:extLst>
          </p:cNvPr>
          <p:cNvPicPr>
            <a:picLocks noChangeAspect="1"/>
          </p:cNvPicPr>
          <p:nvPr/>
        </p:nvPicPr>
        <p:blipFill>
          <a:blip r:embed="rId11"/>
          <a:stretch>
            <a:fillRect/>
          </a:stretch>
        </p:blipFill>
        <p:spPr>
          <a:xfrm>
            <a:off x="9278075" y="4837992"/>
            <a:ext cx="1620198" cy="1190625"/>
          </a:xfrm>
          <a:prstGeom prst="rect">
            <a:avLst/>
          </a:prstGeom>
        </p:spPr>
      </p:pic>
    </p:spTree>
    <p:extLst>
      <p:ext uri="{BB962C8B-B14F-4D97-AF65-F5344CB8AC3E}">
        <p14:creationId xmlns:p14="http://schemas.microsoft.com/office/powerpoint/2010/main" val="1926957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8E60E-A58C-4049-9D73-06C8A7A3316D}"/>
              </a:ext>
            </a:extLst>
          </p:cNvPr>
          <p:cNvSpPr>
            <a:spLocks noGrp="1"/>
          </p:cNvSpPr>
          <p:nvPr>
            <p:ph type="ctrTitle"/>
          </p:nvPr>
        </p:nvSpPr>
        <p:spPr/>
        <p:txBody>
          <a:bodyPr/>
          <a:lstStyle/>
          <a:p>
            <a:r>
              <a:rPr lang="en-GB" dirty="0"/>
              <a:t>Supports Available </a:t>
            </a:r>
          </a:p>
        </p:txBody>
      </p:sp>
      <p:sp>
        <p:nvSpPr>
          <p:cNvPr id="3" name="Subtitle 2">
            <a:extLst>
              <a:ext uri="{FF2B5EF4-FFF2-40B4-BE49-F238E27FC236}">
                <a16:creationId xmlns:a16="http://schemas.microsoft.com/office/drawing/2014/main" id="{043AC7C8-9742-4BE4-924A-196FA4CD479D}"/>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895786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FD70D7-6EF1-47F4-A337-A616ED015782}"/>
              </a:ext>
            </a:extLst>
          </p:cNvPr>
          <p:cNvSpPr>
            <a:spLocks noGrp="1"/>
          </p:cNvSpPr>
          <p:nvPr>
            <p:ph type="title"/>
          </p:nvPr>
        </p:nvSpPr>
        <p:spPr>
          <a:xfrm>
            <a:off x="1043631" y="809898"/>
            <a:ext cx="10173010" cy="1554480"/>
          </a:xfrm>
        </p:spPr>
        <p:txBody>
          <a:bodyPr anchor="ctr">
            <a:normAutofit/>
          </a:bodyPr>
          <a:lstStyle/>
          <a:p>
            <a:r>
              <a:rPr lang="en-GB" sz="4800"/>
              <a:t>In School Supports </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3BD150A4-949F-2F65-33E6-E30F422C8AC4}"/>
              </a:ext>
            </a:extLst>
          </p:cNvPr>
          <p:cNvGraphicFramePr>
            <a:graphicFrameLocks noGrp="1"/>
          </p:cNvGraphicFramePr>
          <p:nvPr>
            <p:ph idx="1"/>
            <p:extLst>
              <p:ext uri="{D42A27DB-BD31-4B8C-83A1-F6EECF244321}">
                <p14:modId xmlns:p14="http://schemas.microsoft.com/office/powerpoint/2010/main" val="1963646218"/>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8102253"/>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54769BEC-E9B0-4E4B-AFE6-9382B00FE241}"/>
              </a:ext>
            </a:extLst>
          </p:cNvPr>
          <p:cNvSpPr>
            <a:spLocks noGrp="1"/>
          </p:cNvSpPr>
          <p:nvPr>
            <p:ph type="title"/>
          </p:nvPr>
        </p:nvSpPr>
        <p:spPr>
          <a:xfrm>
            <a:off x="1098468" y="885651"/>
            <a:ext cx="3229803" cy="4624603"/>
          </a:xfrm>
        </p:spPr>
        <p:txBody>
          <a:bodyPr>
            <a:normAutofit/>
          </a:bodyPr>
          <a:lstStyle/>
          <a:p>
            <a:r>
              <a:rPr lang="en-GB">
                <a:solidFill>
                  <a:srgbClr val="FFFFFF"/>
                </a:solidFill>
              </a:rPr>
              <a:t>Links to useful websites:</a:t>
            </a:r>
          </a:p>
        </p:txBody>
      </p:sp>
      <p:sp>
        <p:nvSpPr>
          <p:cNvPr id="3" name="Content Placeholder 2">
            <a:extLst>
              <a:ext uri="{FF2B5EF4-FFF2-40B4-BE49-F238E27FC236}">
                <a16:creationId xmlns:a16="http://schemas.microsoft.com/office/drawing/2014/main" id="{951DBB4B-F439-4D75-A1A0-43409B24D275}"/>
              </a:ext>
            </a:extLst>
          </p:cNvPr>
          <p:cNvSpPr>
            <a:spLocks noGrp="1"/>
          </p:cNvSpPr>
          <p:nvPr>
            <p:ph idx="1"/>
          </p:nvPr>
        </p:nvSpPr>
        <p:spPr>
          <a:xfrm>
            <a:off x="4978708" y="885651"/>
            <a:ext cx="6525220" cy="4616849"/>
          </a:xfrm>
        </p:spPr>
        <p:txBody>
          <a:bodyPr anchor="ctr">
            <a:normAutofit/>
          </a:bodyPr>
          <a:lstStyle/>
          <a:p>
            <a:r>
              <a:rPr lang="en-GB" sz="2400" u="sng" dirty="0">
                <a:effectLst/>
                <a:latin typeface="Calibri" panose="020F0502020204030204" pitchFamily="34" charset="0"/>
                <a:ea typeface="Calibri" panose="020F0502020204030204" pitchFamily="34" charset="0"/>
                <a:hlinkClick r:id="rId2"/>
              </a:rPr>
              <a:t>https://www.studentminds.org.uk/</a:t>
            </a:r>
            <a:endParaRPr lang="en-GB" sz="2400" u="sng" dirty="0">
              <a:effectLst/>
              <a:latin typeface="Calibri" panose="020F0502020204030204" pitchFamily="34" charset="0"/>
              <a:ea typeface="Calibri" panose="020F0502020204030204" pitchFamily="34" charset="0"/>
            </a:endParaRPr>
          </a:p>
          <a:p>
            <a:r>
              <a:rPr lang="en-GB" sz="2400" dirty="0">
                <a:effectLst/>
                <a:latin typeface="Calibri" panose="020F0502020204030204" pitchFamily="34" charset="0"/>
                <a:ea typeface="Calibri" panose="020F0502020204030204" pitchFamily="34" charset="0"/>
              </a:rPr>
              <a:t> </a:t>
            </a:r>
            <a:r>
              <a:rPr lang="en-GB" sz="2400" u="sng" dirty="0">
                <a:effectLst/>
                <a:latin typeface="Calibri" panose="020F0502020204030204" pitchFamily="34" charset="0"/>
                <a:ea typeface="Calibri" panose="020F0502020204030204" pitchFamily="34" charset="0"/>
                <a:hlinkClick r:id="rId3"/>
              </a:rPr>
              <a:t>https://www.ucas.com/advisers/guides-and-resources/adviser-news/news/exam-results-helpline</a:t>
            </a:r>
            <a:r>
              <a:rPr lang="en-GB" sz="2400" dirty="0">
                <a:effectLst/>
                <a:latin typeface="Calibri" panose="020F0502020204030204" pitchFamily="34" charset="0"/>
                <a:ea typeface="Calibri" panose="020F0502020204030204" pitchFamily="34" charset="0"/>
              </a:rPr>
              <a:t>  </a:t>
            </a:r>
          </a:p>
          <a:p>
            <a:r>
              <a:rPr lang="en-GB" sz="2400" u="sng" dirty="0">
                <a:effectLst/>
                <a:latin typeface="Calibri" panose="020F0502020204030204" pitchFamily="34" charset="0"/>
                <a:ea typeface="Calibri" panose="020F0502020204030204" pitchFamily="34" charset="0"/>
                <a:hlinkClick r:id="rId4"/>
              </a:rPr>
              <a:t>https://www.youngminds.org.uk/parent/parents-a-z-mental-health-guide/exam-time/</a:t>
            </a:r>
            <a:r>
              <a:rPr lang="en-GB" sz="2400" dirty="0">
                <a:effectLst/>
                <a:latin typeface="Calibri" panose="020F0502020204030204" pitchFamily="34" charset="0"/>
                <a:ea typeface="Calibri" panose="020F0502020204030204" pitchFamily="34" charset="0"/>
              </a:rPr>
              <a:t> </a:t>
            </a:r>
          </a:p>
          <a:p>
            <a:r>
              <a:rPr lang="en-GB" sz="2400" dirty="0">
                <a:hlinkClick r:id="rId5"/>
              </a:rPr>
              <a:t>https://www.familylives.org.uk/advice/teenagers/school-learning/exam-stress</a:t>
            </a:r>
            <a:r>
              <a:rPr lang="en-GB" sz="2400" dirty="0">
                <a:latin typeface="Calibri" panose="020F0502020204030204" pitchFamily="34" charset="0"/>
              </a:rPr>
              <a:t> </a:t>
            </a:r>
          </a:p>
          <a:p>
            <a:r>
              <a:rPr lang="en-GB" sz="2400" dirty="0">
                <a:hlinkClick r:id="rId6"/>
              </a:rPr>
              <a:t>https://www.bbc.co.uk/programmes/articles/2Qf86MGyCkHlTq4h1tWfknn/advice-for-parents-whose-children-are-sitting-exams</a:t>
            </a:r>
            <a:r>
              <a:rPr lang="en-GB" sz="2400" dirty="0">
                <a:latin typeface="Calibri" panose="020F0502020204030204" pitchFamily="34" charset="0"/>
              </a:rPr>
              <a:t> </a:t>
            </a:r>
            <a:endParaRPr lang="en-GB" sz="2400" dirty="0"/>
          </a:p>
        </p:txBody>
      </p:sp>
    </p:spTree>
    <p:extLst>
      <p:ext uri="{BB962C8B-B14F-4D97-AF65-F5344CB8AC3E}">
        <p14:creationId xmlns:p14="http://schemas.microsoft.com/office/powerpoint/2010/main" val="952237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How to practice mindfulness and enhance it with CBD – Sunset Organics">
            <a:extLst>
              <a:ext uri="{FF2B5EF4-FFF2-40B4-BE49-F238E27FC236}">
                <a16:creationId xmlns:a16="http://schemas.microsoft.com/office/drawing/2014/main" id="{36CC1015-9739-4AA4-B77B-D07669AC14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86" b="426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F78684D-707B-410B-9CAD-BC274A858D5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Practice mindfulness…it helps.</a:t>
            </a:r>
          </a:p>
        </p:txBody>
      </p:sp>
    </p:spTree>
    <p:extLst>
      <p:ext uri="{BB962C8B-B14F-4D97-AF65-F5344CB8AC3E}">
        <p14:creationId xmlns:p14="http://schemas.microsoft.com/office/powerpoint/2010/main" val="422038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D091-0F1F-4228-9004-7A5E9E7BE631}"/>
              </a:ext>
            </a:extLst>
          </p:cNvPr>
          <p:cNvSpPr>
            <a:spLocks noGrp="1"/>
          </p:cNvSpPr>
          <p:nvPr>
            <p:ph type="title"/>
          </p:nvPr>
        </p:nvSpPr>
        <p:spPr>
          <a:xfrm>
            <a:off x="838200" y="383979"/>
            <a:ext cx="2498103" cy="1325563"/>
          </a:xfrm>
        </p:spPr>
        <p:txBody>
          <a:bodyPr/>
          <a:lstStyle/>
          <a:p>
            <a:r>
              <a:rPr lang="en-GB" dirty="0"/>
              <a:t>Resources</a:t>
            </a:r>
          </a:p>
        </p:txBody>
      </p:sp>
      <p:pic>
        <p:nvPicPr>
          <p:cNvPr id="5" name="Picture 4">
            <a:extLst>
              <a:ext uri="{FF2B5EF4-FFF2-40B4-BE49-F238E27FC236}">
                <a16:creationId xmlns:a16="http://schemas.microsoft.com/office/drawing/2014/main" id="{E869AC5E-FCD1-4127-9AB4-0F18877E1501}"/>
              </a:ext>
            </a:extLst>
          </p:cNvPr>
          <p:cNvPicPr>
            <a:picLocks noChangeAspect="1"/>
          </p:cNvPicPr>
          <p:nvPr/>
        </p:nvPicPr>
        <p:blipFill rotWithShape="1">
          <a:blip r:embed="rId2"/>
          <a:srcRect t="9210" r="79510" b="82268"/>
          <a:stretch/>
        </p:blipFill>
        <p:spPr>
          <a:xfrm>
            <a:off x="0" y="245097"/>
            <a:ext cx="2498103" cy="584462"/>
          </a:xfrm>
          <a:prstGeom prst="rect">
            <a:avLst/>
          </a:prstGeom>
        </p:spPr>
      </p:pic>
      <p:pic>
        <p:nvPicPr>
          <p:cNvPr id="7" name="Picture 6">
            <a:extLst>
              <a:ext uri="{FF2B5EF4-FFF2-40B4-BE49-F238E27FC236}">
                <a16:creationId xmlns:a16="http://schemas.microsoft.com/office/drawing/2014/main" id="{A38C58BF-CAE2-4FD4-8CFD-C1BE27D1957E}"/>
              </a:ext>
            </a:extLst>
          </p:cNvPr>
          <p:cNvPicPr>
            <a:picLocks noChangeAspect="1"/>
          </p:cNvPicPr>
          <p:nvPr/>
        </p:nvPicPr>
        <p:blipFill rotWithShape="1">
          <a:blip r:embed="rId3"/>
          <a:srcRect l="35103" t="16357" r="36211" b="50000"/>
          <a:stretch/>
        </p:blipFill>
        <p:spPr>
          <a:xfrm>
            <a:off x="2498103" y="1499019"/>
            <a:ext cx="3497344" cy="2307210"/>
          </a:xfrm>
          <a:prstGeom prst="rect">
            <a:avLst/>
          </a:prstGeom>
        </p:spPr>
      </p:pic>
      <p:sp>
        <p:nvSpPr>
          <p:cNvPr id="9" name="TextBox 8">
            <a:extLst>
              <a:ext uri="{FF2B5EF4-FFF2-40B4-BE49-F238E27FC236}">
                <a16:creationId xmlns:a16="http://schemas.microsoft.com/office/drawing/2014/main" id="{A75800BC-1936-45EA-8B0E-855E2172876C}"/>
              </a:ext>
            </a:extLst>
          </p:cNvPr>
          <p:cNvSpPr txBox="1"/>
          <p:nvPr/>
        </p:nvSpPr>
        <p:spPr>
          <a:xfrm>
            <a:off x="5995447" y="1436321"/>
            <a:ext cx="3559405" cy="2031325"/>
          </a:xfrm>
          <a:prstGeom prst="rect">
            <a:avLst/>
          </a:prstGeom>
          <a:noFill/>
        </p:spPr>
        <p:txBody>
          <a:bodyPr wrap="square">
            <a:spAutoFit/>
          </a:bodyPr>
          <a:lstStyle/>
          <a:p>
            <a:pPr algn="l" fontAlgn="base"/>
            <a:r>
              <a:rPr lang="en-GB" b="1" i="0" dirty="0">
                <a:effectLst/>
                <a:latin typeface="source-sans-pro"/>
              </a:rPr>
              <a:t>Keep the Heid Workshop Resources</a:t>
            </a:r>
          </a:p>
          <a:p>
            <a:pPr algn="l" fontAlgn="base"/>
            <a:r>
              <a:rPr lang="en-GB" b="0" i="0" dirty="0">
                <a:solidFill>
                  <a:srgbClr val="01A7A5"/>
                </a:solidFill>
                <a:effectLst/>
                <a:latin typeface="source-sans-pro"/>
              </a:rPr>
              <a:t>Take the quiz, discover who you are in the Circus of Life and share your thoughts on how you Flip your Lid or Keep the Heid in conflict. Use one of the activity pages to get started or develop your own!</a:t>
            </a:r>
          </a:p>
        </p:txBody>
      </p:sp>
      <p:pic>
        <p:nvPicPr>
          <p:cNvPr id="11" name="Picture 10">
            <a:extLst>
              <a:ext uri="{FF2B5EF4-FFF2-40B4-BE49-F238E27FC236}">
                <a16:creationId xmlns:a16="http://schemas.microsoft.com/office/drawing/2014/main" id="{E0C1911B-1CEF-48CE-9724-4D5F7E4EF9E2}"/>
              </a:ext>
            </a:extLst>
          </p:cNvPr>
          <p:cNvPicPr>
            <a:picLocks noChangeAspect="1"/>
          </p:cNvPicPr>
          <p:nvPr/>
        </p:nvPicPr>
        <p:blipFill rotWithShape="1">
          <a:blip r:embed="rId4"/>
          <a:srcRect l="45309" t="16357" r="23376" b="6667"/>
          <a:stretch/>
        </p:blipFill>
        <p:spPr>
          <a:xfrm>
            <a:off x="2356698" y="3868928"/>
            <a:ext cx="2119710" cy="2930958"/>
          </a:xfrm>
          <a:prstGeom prst="rect">
            <a:avLst/>
          </a:prstGeom>
        </p:spPr>
      </p:pic>
      <p:pic>
        <p:nvPicPr>
          <p:cNvPr id="13" name="Picture 12">
            <a:extLst>
              <a:ext uri="{FF2B5EF4-FFF2-40B4-BE49-F238E27FC236}">
                <a16:creationId xmlns:a16="http://schemas.microsoft.com/office/drawing/2014/main" id="{5FAEC22C-E28F-43F2-BD7F-034949A97253}"/>
              </a:ext>
            </a:extLst>
          </p:cNvPr>
          <p:cNvPicPr>
            <a:picLocks noChangeAspect="1"/>
          </p:cNvPicPr>
          <p:nvPr/>
        </p:nvPicPr>
        <p:blipFill rotWithShape="1">
          <a:blip r:embed="rId5"/>
          <a:srcRect l="45309" t="16495" r="23531" b="6803"/>
          <a:stretch/>
        </p:blipFill>
        <p:spPr>
          <a:xfrm>
            <a:off x="5108003" y="3864904"/>
            <a:ext cx="2119709" cy="2934982"/>
          </a:xfrm>
          <a:prstGeom prst="rect">
            <a:avLst/>
          </a:prstGeom>
        </p:spPr>
      </p:pic>
      <p:pic>
        <p:nvPicPr>
          <p:cNvPr id="15" name="Picture 14">
            <a:extLst>
              <a:ext uri="{FF2B5EF4-FFF2-40B4-BE49-F238E27FC236}">
                <a16:creationId xmlns:a16="http://schemas.microsoft.com/office/drawing/2014/main" id="{99F0AAFF-9E0C-4FAE-8952-445266E6050A}"/>
              </a:ext>
            </a:extLst>
          </p:cNvPr>
          <p:cNvPicPr>
            <a:picLocks noChangeAspect="1"/>
          </p:cNvPicPr>
          <p:nvPr/>
        </p:nvPicPr>
        <p:blipFill rotWithShape="1">
          <a:blip r:embed="rId6"/>
          <a:srcRect l="45309" t="16357" r="23299" b="6804"/>
          <a:stretch/>
        </p:blipFill>
        <p:spPr>
          <a:xfrm>
            <a:off x="7859307" y="3864904"/>
            <a:ext cx="2131669" cy="2934982"/>
          </a:xfrm>
          <a:prstGeom prst="rect">
            <a:avLst/>
          </a:prstGeom>
        </p:spPr>
      </p:pic>
    </p:spTree>
    <p:extLst>
      <p:ext uri="{BB962C8B-B14F-4D97-AF65-F5344CB8AC3E}">
        <p14:creationId xmlns:p14="http://schemas.microsoft.com/office/powerpoint/2010/main" val="1919302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D091-0F1F-4228-9004-7A5E9E7BE631}"/>
              </a:ext>
            </a:extLst>
          </p:cNvPr>
          <p:cNvSpPr>
            <a:spLocks noGrp="1"/>
          </p:cNvSpPr>
          <p:nvPr>
            <p:ph type="title"/>
          </p:nvPr>
        </p:nvSpPr>
        <p:spPr>
          <a:xfrm>
            <a:off x="838200" y="383979"/>
            <a:ext cx="2498103" cy="1325563"/>
          </a:xfrm>
        </p:spPr>
        <p:txBody>
          <a:bodyPr/>
          <a:lstStyle/>
          <a:p>
            <a:r>
              <a:rPr lang="en-GB" dirty="0"/>
              <a:t>Resources</a:t>
            </a:r>
          </a:p>
        </p:txBody>
      </p:sp>
      <p:pic>
        <p:nvPicPr>
          <p:cNvPr id="5" name="Picture 4">
            <a:extLst>
              <a:ext uri="{FF2B5EF4-FFF2-40B4-BE49-F238E27FC236}">
                <a16:creationId xmlns:a16="http://schemas.microsoft.com/office/drawing/2014/main" id="{E869AC5E-FCD1-4127-9AB4-0F18877E1501}"/>
              </a:ext>
            </a:extLst>
          </p:cNvPr>
          <p:cNvPicPr>
            <a:picLocks noChangeAspect="1"/>
          </p:cNvPicPr>
          <p:nvPr/>
        </p:nvPicPr>
        <p:blipFill rotWithShape="1">
          <a:blip r:embed="rId2"/>
          <a:srcRect t="9210" r="79510" b="82268"/>
          <a:stretch/>
        </p:blipFill>
        <p:spPr>
          <a:xfrm>
            <a:off x="0" y="245097"/>
            <a:ext cx="2498103" cy="584462"/>
          </a:xfrm>
          <a:prstGeom prst="rect">
            <a:avLst/>
          </a:prstGeom>
        </p:spPr>
      </p:pic>
      <p:pic>
        <p:nvPicPr>
          <p:cNvPr id="7" name="Picture 6">
            <a:extLst>
              <a:ext uri="{FF2B5EF4-FFF2-40B4-BE49-F238E27FC236}">
                <a16:creationId xmlns:a16="http://schemas.microsoft.com/office/drawing/2014/main" id="{A38C58BF-CAE2-4FD4-8CFD-C1BE27D1957E}"/>
              </a:ext>
            </a:extLst>
          </p:cNvPr>
          <p:cNvPicPr>
            <a:picLocks noChangeAspect="1"/>
          </p:cNvPicPr>
          <p:nvPr/>
        </p:nvPicPr>
        <p:blipFill rotWithShape="1">
          <a:blip r:embed="rId3"/>
          <a:srcRect l="63096" t="18284" r="8218" b="48073"/>
          <a:stretch/>
        </p:blipFill>
        <p:spPr>
          <a:xfrm>
            <a:off x="2498103" y="1499019"/>
            <a:ext cx="3497344" cy="2307210"/>
          </a:xfrm>
          <a:prstGeom prst="rect">
            <a:avLst/>
          </a:prstGeom>
        </p:spPr>
      </p:pic>
      <p:sp>
        <p:nvSpPr>
          <p:cNvPr id="9" name="TextBox 8">
            <a:extLst>
              <a:ext uri="{FF2B5EF4-FFF2-40B4-BE49-F238E27FC236}">
                <a16:creationId xmlns:a16="http://schemas.microsoft.com/office/drawing/2014/main" id="{A75800BC-1936-45EA-8B0E-855E2172876C}"/>
              </a:ext>
            </a:extLst>
          </p:cNvPr>
          <p:cNvSpPr txBox="1"/>
          <p:nvPr/>
        </p:nvSpPr>
        <p:spPr>
          <a:xfrm>
            <a:off x="5995447" y="1636961"/>
            <a:ext cx="3869665" cy="2031325"/>
          </a:xfrm>
          <a:prstGeom prst="rect">
            <a:avLst/>
          </a:prstGeom>
          <a:noFill/>
        </p:spPr>
        <p:txBody>
          <a:bodyPr wrap="square">
            <a:spAutoFit/>
          </a:bodyPr>
          <a:lstStyle/>
          <a:p>
            <a:pPr algn="l" fontAlgn="base"/>
            <a:r>
              <a:rPr lang="en-GB" b="0" i="0" dirty="0">
                <a:effectLst/>
                <a:latin typeface="source-sans-pro"/>
              </a:rPr>
              <a:t>Monkey Vs Lizard Workshop Resources</a:t>
            </a:r>
          </a:p>
          <a:p>
            <a:pPr algn="l" fontAlgn="base"/>
            <a:r>
              <a:rPr lang="en-GB" b="0" i="0" dirty="0">
                <a:solidFill>
                  <a:srgbClr val="01A7A5"/>
                </a:solidFill>
                <a:effectLst/>
                <a:latin typeface="source-sans-pro"/>
              </a:rPr>
              <a:t>Take the quiz and discover if you </a:t>
            </a:r>
            <a:br>
              <a:rPr lang="en-GB" b="0" i="0" dirty="0">
                <a:solidFill>
                  <a:srgbClr val="01A7A5"/>
                </a:solidFill>
                <a:effectLst/>
                <a:latin typeface="source-sans-pro"/>
              </a:rPr>
            </a:br>
            <a:r>
              <a:rPr lang="en-GB" b="0" i="0" dirty="0">
                <a:solidFill>
                  <a:srgbClr val="01A7A5"/>
                </a:solidFill>
                <a:effectLst/>
                <a:latin typeface="source-sans-pro"/>
              </a:rPr>
              <a:t>tend to use more of your Monkey </a:t>
            </a:r>
            <a:br>
              <a:rPr lang="en-GB" b="0" i="0" dirty="0">
                <a:solidFill>
                  <a:srgbClr val="01A7A5"/>
                </a:solidFill>
                <a:effectLst/>
                <a:latin typeface="source-sans-pro"/>
              </a:rPr>
            </a:br>
            <a:r>
              <a:rPr lang="en-GB" b="0" i="0" dirty="0">
                <a:solidFill>
                  <a:srgbClr val="01A7A5"/>
                </a:solidFill>
                <a:effectLst/>
                <a:latin typeface="source-sans-pro"/>
              </a:rPr>
              <a:t>Brain or Lizard Brain in any situation. Then why not use one of the activity pages to discover what part of the brain others around you are using!</a:t>
            </a:r>
          </a:p>
        </p:txBody>
      </p:sp>
      <p:sp>
        <p:nvSpPr>
          <p:cNvPr id="3" name="AutoShape 2">
            <a:extLst>
              <a:ext uri="{FF2B5EF4-FFF2-40B4-BE49-F238E27FC236}">
                <a16:creationId xmlns:a16="http://schemas.microsoft.com/office/drawing/2014/main" id="{DAA0C295-ABA1-44B5-BA34-3319A3ED83F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388387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onflict graphic">
            <a:extLst>
              <a:ext uri="{FF2B5EF4-FFF2-40B4-BE49-F238E27FC236}">
                <a16:creationId xmlns:a16="http://schemas.microsoft.com/office/drawing/2014/main" id="{91EBC1F2-21DB-4856-AFB1-242EEAE5973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4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032375" y="1"/>
            <a:ext cx="7159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448056-03A7-470A-B93E-2C64FB5543E6}"/>
              </a:ext>
            </a:extLst>
          </p:cNvPr>
          <p:cNvSpPr txBox="1"/>
          <p:nvPr/>
        </p:nvSpPr>
        <p:spPr>
          <a:xfrm>
            <a:off x="379142" y="724830"/>
            <a:ext cx="3166945" cy="1200329"/>
          </a:xfrm>
          <a:prstGeom prst="rect">
            <a:avLst/>
          </a:prstGeom>
          <a:noFill/>
        </p:spPr>
        <p:txBody>
          <a:bodyPr wrap="square" rtlCol="0">
            <a:spAutoFit/>
          </a:bodyPr>
          <a:lstStyle/>
          <a:p>
            <a:r>
              <a:rPr lang="en-GB" sz="2400" b="1" dirty="0">
                <a:effectLst>
                  <a:outerShdw blurRad="38100" dist="38100" dir="2700000" algn="tl">
                    <a:srgbClr val="000000">
                      <a:alpha val="43137"/>
                    </a:srgbClr>
                  </a:outerShdw>
                </a:effectLst>
                <a:latin typeface="Bell MT" panose="02020503060305020303" pitchFamily="18" charset="0"/>
              </a:rPr>
              <a:t>What is the psychology of anger and stress?</a:t>
            </a:r>
          </a:p>
        </p:txBody>
      </p:sp>
      <p:sp>
        <p:nvSpPr>
          <p:cNvPr id="4" name="TextBox 3">
            <a:extLst>
              <a:ext uri="{FF2B5EF4-FFF2-40B4-BE49-F238E27FC236}">
                <a16:creationId xmlns:a16="http://schemas.microsoft.com/office/drawing/2014/main" id="{BA397502-AC17-449F-8366-F1BC82AA7B73}"/>
              </a:ext>
            </a:extLst>
          </p:cNvPr>
          <p:cNvSpPr txBox="1"/>
          <p:nvPr/>
        </p:nvSpPr>
        <p:spPr>
          <a:xfrm>
            <a:off x="2921174" y="1916267"/>
            <a:ext cx="2813282" cy="1200329"/>
          </a:xfrm>
          <a:prstGeom prst="rect">
            <a:avLst/>
          </a:prstGeom>
          <a:noFill/>
        </p:spPr>
        <p:txBody>
          <a:bodyPr wrap="square" rtlCol="0">
            <a:spAutoFit/>
          </a:bodyPr>
          <a:lstStyle/>
          <a:p>
            <a:r>
              <a:rPr lang="en-GB" sz="2400" b="1" dirty="0">
                <a:effectLst>
                  <a:outerShdw blurRad="38100" dist="38100" dir="2700000" algn="tl">
                    <a:srgbClr val="000000">
                      <a:alpha val="43137"/>
                    </a:srgbClr>
                  </a:outerShdw>
                </a:effectLst>
                <a:latin typeface="Bell MT" panose="02020503060305020303" pitchFamily="18" charset="0"/>
              </a:rPr>
              <a:t>Tips for supporting your child through exams </a:t>
            </a:r>
          </a:p>
        </p:txBody>
      </p:sp>
      <p:sp>
        <p:nvSpPr>
          <p:cNvPr id="5" name="TextBox 4">
            <a:extLst>
              <a:ext uri="{FF2B5EF4-FFF2-40B4-BE49-F238E27FC236}">
                <a16:creationId xmlns:a16="http://schemas.microsoft.com/office/drawing/2014/main" id="{413DDA22-C79F-4E5C-999C-70E73BD42B1D}"/>
              </a:ext>
            </a:extLst>
          </p:cNvPr>
          <p:cNvSpPr txBox="1"/>
          <p:nvPr/>
        </p:nvSpPr>
        <p:spPr>
          <a:xfrm>
            <a:off x="1865430" y="4791511"/>
            <a:ext cx="3166945" cy="830997"/>
          </a:xfrm>
          <a:prstGeom prst="rect">
            <a:avLst/>
          </a:prstGeom>
          <a:noFill/>
        </p:spPr>
        <p:txBody>
          <a:bodyPr wrap="square" rtlCol="0">
            <a:spAutoFit/>
          </a:bodyPr>
          <a:lstStyle/>
          <a:p>
            <a:r>
              <a:rPr lang="en-GB" sz="2400" b="1" dirty="0">
                <a:effectLst>
                  <a:outerShdw blurRad="38100" dist="38100" dir="2700000" algn="tl">
                    <a:srgbClr val="000000">
                      <a:alpha val="43137"/>
                    </a:srgbClr>
                  </a:outerShdw>
                </a:effectLst>
                <a:latin typeface="Bell MT" panose="02020503060305020303" pitchFamily="18" charset="0"/>
              </a:rPr>
              <a:t>Prelim and exam day procedures. </a:t>
            </a:r>
          </a:p>
        </p:txBody>
      </p:sp>
      <p:sp>
        <p:nvSpPr>
          <p:cNvPr id="6" name="TextBox 5">
            <a:extLst>
              <a:ext uri="{FF2B5EF4-FFF2-40B4-BE49-F238E27FC236}">
                <a16:creationId xmlns:a16="http://schemas.microsoft.com/office/drawing/2014/main" id="{68BA8E56-1836-4C16-831F-C97E829C3D3C}"/>
              </a:ext>
            </a:extLst>
          </p:cNvPr>
          <p:cNvSpPr txBox="1"/>
          <p:nvPr/>
        </p:nvSpPr>
        <p:spPr>
          <a:xfrm>
            <a:off x="122243" y="3107705"/>
            <a:ext cx="3166945" cy="1200329"/>
          </a:xfrm>
          <a:prstGeom prst="rect">
            <a:avLst/>
          </a:prstGeom>
          <a:noFill/>
        </p:spPr>
        <p:txBody>
          <a:bodyPr wrap="square" rtlCol="0">
            <a:spAutoFit/>
          </a:bodyPr>
          <a:lstStyle/>
          <a:p>
            <a:r>
              <a:rPr lang="en-GB" sz="2400" b="1" dirty="0">
                <a:effectLst>
                  <a:outerShdw blurRad="38100" dist="38100" dir="2700000" algn="tl">
                    <a:srgbClr val="000000">
                      <a:alpha val="43137"/>
                    </a:srgbClr>
                  </a:outerShdw>
                </a:effectLst>
                <a:latin typeface="Bell MT" panose="02020503060305020303" pitchFamily="18" charset="0"/>
              </a:rPr>
              <a:t>Tips for ensuring a positive growth mindset during study.</a:t>
            </a:r>
          </a:p>
        </p:txBody>
      </p:sp>
    </p:spTree>
    <p:extLst>
      <p:ext uri="{BB962C8B-B14F-4D97-AF65-F5344CB8AC3E}">
        <p14:creationId xmlns:p14="http://schemas.microsoft.com/office/powerpoint/2010/main" val="3634740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8695846-7F1F-4D34-BEEA-433224C2D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
            <a:ext cx="12191999" cy="6858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208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DFF5-DE54-48EA-86A8-FE31EB935F3F}"/>
              </a:ext>
            </a:extLst>
          </p:cNvPr>
          <p:cNvSpPr>
            <a:spLocks noGrp="1"/>
          </p:cNvSpPr>
          <p:nvPr>
            <p:ph type="ctrTitle"/>
          </p:nvPr>
        </p:nvSpPr>
        <p:spPr/>
        <p:txBody>
          <a:bodyPr/>
          <a:lstStyle/>
          <a:p>
            <a:r>
              <a:rPr lang="en-GB" dirty="0"/>
              <a:t>Exam Day Procedures </a:t>
            </a:r>
          </a:p>
        </p:txBody>
      </p:sp>
      <p:sp>
        <p:nvSpPr>
          <p:cNvPr id="3" name="Subtitle 2">
            <a:extLst>
              <a:ext uri="{FF2B5EF4-FFF2-40B4-BE49-F238E27FC236}">
                <a16:creationId xmlns:a16="http://schemas.microsoft.com/office/drawing/2014/main" id="{8AC52BEA-A881-4C55-9D3B-4D98874BFB72}"/>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792484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6C6006AB-4DC4-4599-A80C-6453F94AD3A6}"/>
              </a:ext>
            </a:extLst>
          </p:cNvPr>
          <p:cNvSpPr>
            <a:spLocks noGrp="1"/>
          </p:cNvSpPr>
          <p:nvPr>
            <p:ph type="title"/>
          </p:nvPr>
        </p:nvSpPr>
        <p:spPr>
          <a:xfrm>
            <a:off x="1098468" y="885651"/>
            <a:ext cx="3229803" cy="4624603"/>
          </a:xfrm>
        </p:spPr>
        <p:txBody>
          <a:bodyPr>
            <a:normAutofit/>
          </a:bodyPr>
          <a:lstStyle/>
          <a:p>
            <a:r>
              <a:rPr lang="en-GB">
                <a:solidFill>
                  <a:srgbClr val="FFFFFF"/>
                </a:solidFill>
              </a:rPr>
              <a:t>Prelims </a:t>
            </a:r>
          </a:p>
        </p:txBody>
      </p:sp>
      <p:sp>
        <p:nvSpPr>
          <p:cNvPr id="3" name="Content Placeholder 2">
            <a:extLst>
              <a:ext uri="{FF2B5EF4-FFF2-40B4-BE49-F238E27FC236}">
                <a16:creationId xmlns:a16="http://schemas.microsoft.com/office/drawing/2014/main" id="{C744F953-E635-4194-8C50-F248E371BBC9}"/>
              </a:ext>
            </a:extLst>
          </p:cNvPr>
          <p:cNvSpPr>
            <a:spLocks noGrp="1"/>
          </p:cNvSpPr>
          <p:nvPr>
            <p:ph idx="1"/>
          </p:nvPr>
        </p:nvSpPr>
        <p:spPr>
          <a:xfrm>
            <a:off x="4978708" y="885651"/>
            <a:ext cx="6525220" cy="4616849"/>
          </a:xfrm>
        </p:spPr>
        <p:txBody>
          <a:bodyPr anchor="ctr">
            <a:normAutofit/>
          </a:bodyPr>
          <a:lstStyle/>
          <a:p>
            <a:pPr marL="457200" lvl="1" indent="0">
              <a:spcAft>
                <a:spcPts val="800"/>
              </a:spcAft>
              <a:buNone/>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sz="2400" dirty="0">
                <a:effectLst/>
                <a:latin typeface="Calibri" panose="020F0502020204030204" pitchFamily="34" charset="0"/>
                <a:ea typeface="Calibri" panose="020F0502020204030204" pitchFamily="34" charset="0"/>
                <a:cs typeface="Calibri" panose="020F0502020204030204" pitchFamily="34" charset="0"/>
              </a:rPr>
              <a:t>Prelims – although less formal overall then the SQA exam diet, please treat it as a practice run for the real thing. Children will experience high levels of stress and will be feeling very anxious at prelim time. This is normal (especially for new S4). </a:t>
            </a:r>
          </a:p>
          <a:p>
            <a:pPr>
              <a:spcAft>
                <a:spcPts val="800"/>
              </a:spcAft>
            </a:pPr>
            <a:r>
              <a:rPr lang="en-GB" sz="2400" dirty="0">
                <a:latin typeface="Calibri" panose="020F0502020204030204" pitchFamily="34" charset="0"/>
                <a:ea typeface="Calibri" panose="020F0502020204030204" pitchFamily="34" charset="0"/>
                <a:cs typeface="Calibri" panose="020F0502020204030204" pitchFamily="34" charset="0"/>
              </a:rPr>
              <a:t>It is important that children understand that prelims are an opportunity for them to practice for the real thing and that they will be supported through this. </a:t>
            </a:r>
          </a:p>
        </p:txBody>
      </p:sp>
    </p:spTree>
    <p:extLst>
      <p:ext uri="{BB962C8B-B14F-4D97-AF65-F5344CB8AC3E}">
        <p14:creationId xmlns:p14="http://schemas.microsoft.com/office/powerpoint/2010/main" val="2447091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1294B5-E136-418D-81B3-5E211A261276}"/>
              </a:ext>
            </a:extLst>
          </p:cNvPr>
          <p:cNvSpPr>
            <a:spLocks noGrp="1"/>
          </p:cNvSpPr>
          <p:nvPr>
            <p:ph type="title"/>
          </p:nvPr>
        </p:nvSpPr>
        <p:spPr>
          <a:xfrm>
            <a:off x="838200" y="365125"/>
            <a:ext cx="10515600" cy="1325563"/>
          </a:xfrm>
        </p:spPr>
        <p:txBody>
          <a:bodyPr>
            <a:normAutofit/>
          </a:bodyPr>
          <a:lstStyle/>
          <a:p>
            <a:r>
              <a:rPr lang="en-GB" sz="5400" dirty="0"/>
              <a:t>Exam Day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6A216D-06AD-43C6-B46B-4756DC412DB5}"/>
              </a:ext>
            </a:extLst>
          </p:cNvPr>
          <p:cNvSpPr>
            <a:spLocks noGrp="1"/>
          </p:cNvSpPr>
          <p:nvPr>
            <p:ph idx="1"/>
          </p:nvPr>
        </p:nvSpPr>
        <p:spPr>
          <a:xfrm>
            <a:off x="374754" y="1898654"/>
            <a:ext cx="11527436" cy="4657144"/>
          </a:xfrm>
        </p:spPr>
        <p:txBody>
          <a:bodyPr>
            <a:normAutofit fontScale="92500" lnSpcReduction="10000"/>
          </a:bodyPr>
          <a:lstStyle/>
          <a:p>
            <a:pPr marL="0" indent="0">
              <a:spcAft>
                <a:spcPts val="800"/>
              </a:spcAft>
              <a:buNone/>
            </a:pPr>
            <a:endParaRPr lang="en-GB" sz="19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sz="2600" dirty="0">
                <a:effectLst/>
                <a:latin typeface="Bell MT" panose="02020503060305020303" pitchFamily="18" charset="0"/>
                <a:ea typeface="Calibri" panose="020F0502020204030204" pitchFamily="34" charset="0"/>
                <a:cs typeface="Calibri" panose="020F0502020204030204" pitchFamily="34" charset="0"/>
              </a:rPr>
              <a:t>On the day of your child’s exam: </a:t>
            </a:r>
            <a:endParaRPr lang="en-GB" sz="2600" dirty="0">
              <a:effectLst/>
              <a:latin typeface="Bell MT" panose="02020503060305020303" pitchFamily="18" charset="0"/>
              <a:ea typeface="Calibri" panose="020F0502020204030204" pitchFamily="34" charset="0"/>
              <a:cs typeface="Times New Roman" panose="02020603050405020304" pitchFamily="18" charset="0"/>
            </a:endParaRPr>
          </a:p>
          <a:p>
            <a:pPr lvl="1">
              <a:buFont typeface="Wingdings" panose="05000000000000000000" pitchFamily="2" charset="2"/>
              <a:buChar char="Ø"/>
            </a:pPr>
            <a:r>
              <a:rPr lang="en-GB" sz="2600" dirty="0">
                <a:effectLst/>
                <a:latin typeface="Bell MT" panose="02020503060305020303" pitchFamily="18" charset="0"/>
                <a:ea typeface="Calibri" panose="020F0502020204030204" pitchFamily="34" charset="0"/>
                <a:cs typeface="Calibri" panose="020F0502020204030204" pitchFamily="34" charset="0"/>
              </a:rPr>
              <a:t>Encourage them to eat breakfast </a:t>
            </a:r>
            <a:endParaRPr lang="en-GB" sz="2600" dirty="0">
              <a:effectLst/>
              <a:latin typeface="Bell MT" panose="02020503060305020303" pitchFamily="18" charset="0"/>
              <a:ea typeface="Calibri" panose="020F0502020204030204" pitchFamily="34" charset="0"/>
              <a:cs typeface="Times New Roman" panose="02020603050405020304" pitchFamily="18" charset="0"/>
            </a:endParaRPr>
          </a:p>
          <a:p>
            <a:pPr lvl="1">
              <a:buFont typeface="Wingdings" panose="05000000000000000000" pitchFamily="2" charset="2"/>
              <a:buChar char="Ø"/>
            </a:pPr>
            <a:r>
              <a:rPr lang="en-GB" sz="2600" dirty="0">
                <a:effectLst/>
                <a:latin typeface="Bell MT" panose="02020503060305020303" pitchFamily="18" charset="0"/>
                <a:ea typeface="Calibri" panose="020F0502020204030204" pitchFamily="34" charset="0"/>
                <a:cs typeface="Calibri" panose="020F0502020204030204" pitchFamily="34" charset="0"/>
              </a:rPr>
              <a:t>Ensure they have the equipment they need for the day </a:t>
            </a:r>
            <a:endParaRPr lang="en-GB" sz="2600" dirty="0">
              <a:effectLst/>
              <a:latin typeface="Bell MT" panose="02020503060305020303" pitchFamily="18" charset="0"/>
              <a:ea typeface="Calibri" panose="020F0502020204030204" pitchFamily="34" charset="0"/>
              <a:cs typeface="Times New Roman" panose="02020603050405020304" pitchFamily="18" charset="0"/>
            </a:endParaRPr>
          </a:p>
          <a:p>
            <a:pPr lvl="1">
              <a:buFont typeface="Wingdings" panose="05000000000000000000" pitchFamily="2" charset="2"/>
              <a:buChar char="Ø"/>
            </a:pPr>
            <a:r>
              <a:rPr lang="en-GB" sz="2600" dirty="0">
                <a:effectLst/>
                <a:latin typeface="Bell MT" panose="02020503060305020303" pitchFamily="18" charset="0"/>
                <a:ea typeface="Calibri" panose="020F0502020204030204" pitchFamily="34" charset="0"/>
                <a:cs typeface="Calibri" panose="020F0502020204030204" pitchFamily="34" charset="0"/>
              </a:rPr>
              <a:t>Ensure they have checked the time and location of their exam and seat number </a:t>
            </a:r>
            <a:endParaRPr lang="en-GB" sz="2600" dirty="0">
              <a:effectLst/>
              <a:latin typeface="Bell MT" panose="02020503060305020303" pitchFamily="18" charset="0"/>
              <a:ea typeface="Calibri" panose="020F0502020204030204" pitchFamily="34" charset="0"/>
              <a:cs typeface="Times New Roman" panose="02020603050405020304" pitchFamily="18" charset="0"/>
            </a:endParaRPr>
          </a:p>
          <a:p>
            <a:pPr lvl="1">
              <a:buFont typeface="Wingdings" panose="05000000000000000000" pitchFamily="2" charset="2"/>
              <a:buChar char="Ø"/>
            </a:pPr>
            <a:r>
              <a:rPr lang="en-GB" sz="2600" dirty="0">
                <a:effectLst/>
                <a:latin typeface="Bell MT" panose="02020503060305020303" pitchFamily="18" charset="0"/>
                <a:ea typeface="Calibri" panose="020F0502020204030204" pitchFamily="34" charset="0"/>
                <a:cs typeface="Calibri" panose="020F0502020204030204" pitchFamily="34" charset="0"/>
              </a:rPr>
              <a:t>Ensure they know their Scottish candidate number </a:t>
            </a:r>
            <a:endParaRPr lang="en-GB" sz="2600" dirty="0">
              <a:effectLst/>
              <a:latin typeface="Bell MT" panose="02020503060305020303" pitchFamily="18" charset="0"/>
              <a:ea typeface="Calibri" panose="020F0502020204030204" pitchFamily="34" charset="0"/>
              <a:cs typeface="Times New Roman" panose="02020603050405020304" pitchFamily="18" charset="0"/>
            </a:endParaRPr>
          </a:p>
          <a:p>
            <a:pPr lvl="1">
              <a:buFont typeface="Wingdings" panose="05000000000000000000" pitchFamily="2" charset="2"/>
              <a:buChar char="Ø"/>
            </a:pPr>
            <a:r>
              <a:rPr lang="en-GB" sz="2600" dirty="0">
                <a:effectLst/>
                <a:latin typeface="Bell MT" panose="02020503060305020303" pitchFamily="18" charset="0"/>
                <a:ea typeface="Calibri" panose="020F0502020204030204" pitchFamily="34" charset="0"/>
                <a:cs typeface="Calibri" panose="020F0502020204030204" pitchFamily="34" charset="0"/>
              </a:rPr>
              <a:t>Ensure they arrive at school in plenty of time for their exam </a:t>
            </a:r>
            <a:endParaRPr lang="en-GB" sz="2600" dirty="0">
              <a:effectLst/>
              <a:latin typeface="Bell MT" panose="02020503060305020303" pitchFamily="18" charset="0"/>
              <a:ea typeface="Calibri" panose="020F0502020204030204" pitchFamily="34" charset="0"/>
              <a:cs typeface="Times New Roman" panose="02020603050405020304" pitchFamily="18" charset="0"/>
            </a:endParaRPr>
          </a:p>
          <a:p>
            <a:pPr lvl="1">
              <a:buFont typeface="Wingdings" panose="05000000000000000000" pitchFamily="2" charset="2"/>
              <a:buChar char="Ø"/>
            </a:pPr>
            <a:r>
              <a:rPr lang="en-GB" sz="2600" dirty="0">
                <a:effectLst/>
                <a:latin typeface="Bell MT" panose="02020503060305020303" pitchFamily="18" charset="0"/>
                <a:ea typeface="Calibri" panose="020F0502020204030204" pitchFamily="34" charset="0"/>
                <a:cs typeface="Calibri" panose="020F0502020204030204" pitchFamily="34" charset="0"/>
              </a:rPr>
              <a:t>They should arrive at their exam location 10 minutes before the start time to take their seats and sign in. </a:t>
            </a:r>
            <a:endParaRPr lang="en-GB" sz="2600" dirty="0">
              <a:effectLst/>
              <a:latin typeface="Bell MT" panose="02020503060305020303" pitchFamily="18" charset="0"/>
              <a:ea typeface="Calibri" panose="020F0502020204030204" pitchFamily="34" charset="0"/>
              <a:cs typeface="Times New Roman" panose="02020603050405020304" pitchFamily="18" charset="0"/>
            </a:endParaRPr>
          </a:p>
          <a:p>
            <a:pPr lvl="1">
              <a:spcAft>
                <a:spcPts val="800"/>
              </a:spcAft>
              <a:buFont typeface="Wingdings" panose="05000000000000000000" pitchFamily="2" charset="2"/>
              <a:buChar char="Ø"/>
            </a:pPr>
            <a:r>
              <a:rPr lang="en-GB" sz="2600" dirty="0">
                <a:effectLst/>
                <a:latin typeface="Bell MT" panose="02020503060305020303" pitchFamily="18" charset="0"/>
                <a:ea typeface="Calibri" panose="020F0502020204030204" pitchFamily="34" charset="0"/>
                <a:cs typeface="Calibri" panose="020F0502020204030204" pitchFamily="34" charset="0"/>
              </a:rPr>
              <a:t>If, for any reason your child is late for an exam, a member of the school leadership team will phone you to make you aware. </a:t>
            </a:r>
            <a:r>
              <a:rPr lang="en-GB" sz="2600" b="1" u="sng" dirty="0">
                <a:effectLst/>
                <a:latin typeface="Bell MT" panose="02020503060305020303" pitchFamily="18" charset="0"/>
                <a:ea typeface="Calibri" panose="020F0502020204030204" pitchFamily="34" charset="0"/>
                <a:cs typeface="Calibri" panose="020F0502020204030204" pitchFamily="34" charset="0"/>
              </a:rPr>
              <a:t>You then have half an hour </a:t>
            </a:r>
            <a:r>
              <a:rPr lang="en-GB" sz="2600" dirty="0">
                <a:effectLst/>
                <a:latin typeface="Bell MT" panose="02020503060305020303" pitchFamily="18" charset="0"/>
                <a:ea typeface="Calibri" panose="020F0502020204030204" pitchFamily="34" charset="0"/>
                <a:cs typeface="Calibri" panose="020F0502020204030204" pitchFamily="34" charset="0"/>
              </a:rPr>
              <a:t>to get them to the exam. After this time pupils will not be able to sit the exam. </a:t>
            </a:r>
            <a:endParaRPr lang="en-GB" sz="2600" dirty="0">
              <a:effectLst/>
              <a:latin typeface="Bell MT" panose="02020503060305020303" pitchFamily="18" charset="0"/>
              <a:ea typeface="Calibri" panose="020F0502020204030204" pitchFamily="34" charset="0"/>
              <a:cs typeface="Times New Roman" panose="02020603050405020304" pitchFamily="18" charset="0"/>
            </a:endParaRPr>
          </a:p>
          <a:p>
            <a:pPr marL="0" indent="0">
              <a:buNone/>
            </a:pPr>
            <a:endParaRPr lang="en-GB" sz="1900" dirty="0"/>
          </a:p>
        </p:txBody>
      </p:sp>
    </p:spTree>
    <p:extLst>
      <p:ext uri="{BB962C8B-B14F-4D97-AF65-F5344CB8AC3E}">
        <p14:creationId xmlns:p14="http://schemas.microsoft.com/office/powerpoint/2010/main" val="3508301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153D7DBC-0F6E-4C5C-AD23-FA6839830B59}"/>
              </a:ext>
            </a:extLst>
          </p:cNvPr>
          <p:cNvSpPr>
            <a:spLocks noGrp="1"/>
          </p:cNvSpPr>
          <p:nvPr>
            <p:ph type="ctrTitle"/>
          </p:nvPr>
        </p:nvSpPr>
        <p:spPr>
          <a:xfrm>
            <a:off x="3315031" y="1380754"/>
            <a:ext cx="5561938" cy="2513516"/>
          </a:xfrm>
        </p:spPr>
        <p:txBody>
          <a:bodyPr>
            <a:normAutofit/>
          </a:bodyPr>
          <a:lstStyle/>
          <a:p>
            <a:r>
              <a:rPr lang="en-GB" dirty="0"/>
              <a:t>Any questions?</a:t>
            </a:r>
          </a:p>
        </p:txBody>
      </p:sp>
      <p:sp>
        <p:nvSpPr>
          <p:cNvPr id="3" name="Subtitle 2">
            <a:extLst>
              <a:ext uri="{FF2B5EF4-FFF2-40B4-BE49-F238E27FC236}">
                <a16:creationId xmlns:a16="http://schemas.microsoft.com/office/drawing/2014/main" id="{823A006E-AA16-409E-BD78-E6522D54E489}"/>
              </a:ext>
            </a:extLst>
          </p:cNvPr>
          <p:cNvSpPr>
            <a:spLocks noGrp="1"/>
          </p:cNvSpPr>
          <p:nvPr>
            <p:ph type="subTitle" idx="1"/>
          </p:nvPr>
        </p:nvSpPr>
        <p:spPr>
          <a:xfrm>
            <a:off x="3315031" y="4076802"/>
            <a:ext cx="5561938" cy="1534587"/>
          </a:xfrm>
        </p:spPr>
        <p:txBody>
          <a:bodyPr>
            <a:normAutofit/>
          </a:bodyPr>
          <a:lstStyle/>
          <a:p>
            <a:r>
              <a:rPr lang="en-GB" dirty="0">
                <a:hlinkClick r:id="rId2"/>
              </a:rPr>
              <a:t>gw18smithalan@glow.sch.uk</a:t>
            </a:r>
            <a:endParaRPr lang="en-GB" dirty="0"/>
          </a:p>
          <a:p>
            <a:r>
              <a:rPr lang="en-GB" dirty="0" err="1">
                <a:hlinkClick r:id="rId3"/>
              </a:rPr>
              <a:t>amy.mcfadden@renfrewshire.school</a:t>
            </a:r>
            <a:r>
              <a:rPr lang="en-GB" dirty="0"/>
              <a:t> </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84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6A553BDE-B7E6-43CE-A677-9BE24EC17BFD}"/>
              </a:ext>
            </a:extLst>
          </p:cNvPr>
          <p:cNvSpPr>
            <a:spLocks noGrp="1"/>
          </p:cNvSpPr>
          <p:nvPr>
            <p:ph type="title"/>
          </p:nvPr>
        </p:nvSpPr>
        <p:spPr>
          <a:xfrm>
            <a:off x="1098468" y="885651"/>
            <a:ext cx="3229803" cy="4624603"/>
          </a:xfrm>
        </p:spPr>
        <p:txBody>
          <a:bodyPr>
            <a:normAutofit/>
          </a:bodyPr>
          <a:lstStyle/>
          <a:p>
            <a:r>
              <a:rPr lang="en-GB" dirty="0">
                <a:solidFill>
                  <a:srgbClr val="FFFFFF"/>
                </a:solidFill>
                <a:latin typeface="Bell MT" panose="02020503060305020303" pitchFamily="18" charset="0"/>
              </a:rPr>
              <a:t>Signs of stress in your children: </a:t>
            </a:r>
          </a:p>
        </p:txBody>
      </p:sp>
      <p:sp>
        <p:nvSpPr>
          <p:cNvPr id="3" name="Content Placeholder 2">
            <a:extLst>
              <a:ext uri="{FF2B5EF4-FFF2-40B4-BE49-F238E27FC236}">
                <a16:creationId xmlns:a16="http://schemas.microsoft.com/office/drawing/2014/main" id="{B7468D4A-51DC-4693-9AD2-D3731A78F157}"/>
              </a:ext>
            </a:extLst>
          </p:cNvPr>
          <p:cNvSpPr>
            <a:spLocks noGrp="1"/>
          </p:cNvSpPr>
          <p:nvPr>
            <p:ph idx="1"/>
          </p:nvPr>
        </p:nvSpPr>
        <p:spPr>
          <a:xfrm>
            <a:off x="4611642" y="224852"/>
            <a:ext cx="7230588" cy="6460761"/>
          </a:xfrm>
        </p:spPr>
        <p:txBody>
          <a:bodyPr anchor="ctr">
            <a:normAutofit/>
          </a:bodyPr>
          <a:lstStyle/>
          <a:p>
            <a:pPr marL="0" indent="0">
              <a:buNone/>
            </a:pPr>
            <a:r>
              <a:rPr lang="en-GB" sz="2000" dirty="0">
                <a:latin typeface="Bell MT" panose="02020503060305020303" pitchFamily="18" charset="0"/>
              </a:rPr>
              <a:t>During the exam period you may notice your child displaying some of the following behaviours which would suggest they are feeling anxious or worried about exams: </a:t>
            </a:r>
          </a:p>
          <a:p>
            <a:pPr algn="r">
              <a:lnSpc>
                <a:spcPct val="100000"/>
              </a:lnSpc>
              <a:spcAft>
                <a:spcPts val="600"/>
              </a:spcAft>
              <a:buSzPts val="1000"/>
              <a:tabLst>
                <a:tab pos="457200" algn="l"/>
              </a:tabLst>
            </a:pPr>
            <a:r>
              <a:rPr lang="en-GB" sz="2400" dirty="0">
                <a:effectLst/>
                <a:latin typeface="Bell MT" panose="02020503060305020303" pitchFamily="18" charset="0"/>
                <a:ea typeface="Times New Roman" panose="02020603050405020304" pitchFamily="18" charset="0"/>
                <a:cs typeface="Calibri" panose="020F0502020204030204" pitchFamily="34" charset="0"/>
              </a:rPr>
              <a:t>worry a lot</a:t>
            </a:r>
            <a:endParaRPr lang="en-GB" sz="2400" dirty="0">
              <a:effectLst/>
              <a:latin typeface="Bell MT" panose="02020503060305020303" pitchFamily="18" charset="0"/>
              <a:ea typeface="Calibri" panose="020F0502020204030204" pitchFamily="34" charset="0"/>
              <a:cs typeface="Times New Roman" panose="02020603050405020304" pitchFamily="18" charset="0"/>
            </a:endParaRPr>
          </a:p>
          <a:p>
            <a:pPr algn="r">
              <a:lnSpc>
                <a:spcPct val="100000"/>
              </a:lnSpc>
              <a:spcAft>
                <a:spcPts val="600"/>
              </a:spcAft>
              <a:buSzPts val="1000"/>
              <a:tabLst>
                <a:tab pos="457200" algn="l"/>
              </a:tabLst>
            </a:pPr>
            <a:r>
              <a:rPr lang="en-GB" sz="2400" dirty="0">
                <a:effectLst/>
                <a:latin typeface="Bell MT" panose="02020503060305020303" pitchFamily="18" charset="0"/>
                <a:ea typeface="Times New Roman" panose="02020603050405020304" pitchFamily="18" charset="0"/>
                <a:cs typeface="Calibri" panose="020F0502020204030204" pitchFamily="34" charset="0"/>
              </a:rPr>
              <a:t>feel tense</a:t>
            </a:r>
            <a:endParaRPr lang="en-GB" sz="2400" dirty="0">
              <a:effectLst/>
              <a:latin typeface="Bell MT" panose="02020503060305020303" pitchFamily="18" charset="0"/>
              <a:ea typeface="Calibri" panose="020F0502020204030204" pitchFamily="34" charset="0"/>
              <a:cs typeface="Times New Roman" panose="02020603050405020304" pitchFamily="18" charset="0"/>
            </a:endParaRPr>
          </a:p>
          <a:p>
            <a:pPr algn="r">
              <a:lnSpc>
                <a:spcPct val="100000"/>
              </a:lnSpc>
              <a:spcAft>
                <a:spcPts val="600"/>
              </a:spcAft>
              <a:buSzPts val="1000"/>
              <a:tabLst>
                <a:tab pos="457200" algn="l"/>
              </a:tabLst>
            </a:pPr>
            <a:r>
              <a:rPr lang="en-GB" sz="2400" dirty="0">
                <a:effectLst/>
                <a:latin typeface="Bell MT" panose="02020503060305020303" pitchFamily="18" charset="0"/>
                <a:ea typeface="Times New Roman" panose="02020603050405020304" pitchFamily="18" charset="0"/>
                <a:cs typeface="Calibri" panose="020F0502020204030204" pitchFamily="34" charset="0"/>
              </a:rPr>
              <a:t>have headaches and stomach pains</a:t>
            </a:r>
            <a:endParaRPr lang="en-GB" sz="2400" dirty="0">
              <a:effectLst/>
              <a:latin typeface="Bell MT" panose="02020503060305020303" pitchFamily="18" charset="0"/>
              <a:ea typeface="Calibri" panose="020F0502020204030204" pitchFamily="34" charset="0"/>
              <a:cs typeface="Times New Roman" panose="02020603050405020304" pitchFamily="18" charset="0"/>
            </a:endParaRPr>
          </a:p>
          <a:p>
            <a:pPr algn="r">
              <a:lnSpc>
                <a:spcPct val="100000"/>
              </a:lnSpc>
              <a:spcAft>
                <a:spcPts val="600"/>
              </a:spcAft>
              <a:buSzPts val="1000"/>
              <a:tabLst>
                <a:tab pos="457200" algn="l"/>
              </a:tabLst>
            </a:pPr>
            <a:r>
              <a:rPr lang="en-GB" sz="2400" dirty="0">
                <a:effectLst/>
                <a:latin typeface="Bell MT" panose="02020503060305020303" pitchFamily="18" charset="0"/>
                <a:ea typeface="Times New Roman" panose="02020603050405020304" pitchFamily="18" charset="0"/>
                <a:cs typeface="Calibri" panose="020F0502020204030204" pitchFamily="34" charset="0"/>
              </a:rPr>
              <a:t>not sleep well</a:t>
            </a:r>
            <a:endParaRPr lang="en-GB" sz="2400" dirty="0">
              <a:effectLst/>
              <a:latin typeface="Bell MT" panose="02020503060305020303" pitchFamily="18" charset="0"/>
              <a:ea typeface="Calibri" panose="020F0502020204030204" pitchFamily="34" charset="0"/>
              <a:cs typeface="Times New Roman" panose="02020603050405020304" pitchFamily="18" charset="0"/>
            </a:endParaRPr>
          </a:p>
          <a:p>
            <a:pPr algn="r">
              <a:lnSpc>
                <a:spcPct val="100000"/>
              </a:lnSpc>
              <a:spcAft>
                <a:spcPts val="600"/>
              </a:spcAft>
              <a:buSzPts val="1000"/>
              <a:tabLst>
                <a:tab pos="457200" algn="l"/>
              </a:tabLst>
            </a:pPr>
            <a:r>
              <a:rPr lang="en-GB" sz="2400" dirty="0">
                <a:effectLst/>
                <a:latin typeface="Bell MT" panose="02020503060305020303" pitchFamily="18" charset="0"/>
                <a:ea typeface="Times New Roman" panose="02020603050405020304" pitchFamily="18" charset="0"/>
                <a:cs typeface="Calibri" panose="020F0502020204030204" pitchFamily="34" charset="0"/>
              </a:rPr>
              <a:t>be irritable</a:t>
            </a:r>
            <a:endParaRPr lang="en-GB" sz="2400" dirty="0">
              <a:effectLst/>
              <a:latin typeface="Bell MT" panose="02020503060305020303" pitchFamily="18" charset="0"/>
              <a:ea typeface="Calibri" panose="020F0502020204030204" pitchFamily="34" charset="0"/>
              <a:cs typeface="Times New Roman" panose="02020603050405020304" pitchFamily="18" charset="0"/>
            </a:endParaRPr>
          </a:p>
          <a:p>
            <a:pPr algn="r">
              <a:lnSpc>
                <a:spcPct val="100000"/>
              </a:lnSpc>
              <a:spcAft>
                <a:spcPts val="600"/>
              </a:spcAft>
              <a:buSzPts val="1000"/>
              <a:tabLst>
                <a:tab pos="457200" algn="l"/>
              </a:tabLst>
            </a:pPr>
            <a:r>
              <a:rPr lang="en-GB" sz="2400" dirty="0">
                <a:effectLst/>
                <a:latin typeface="Bell MT" panose="02020503060305020303" pitchFamily="18" charset="0"/>
                <a:ea typeface="Times New Roman" panose="02020603050405020304" pitchFamily="18" charset="0"/>
                <a:cs typeface="Calibri" panose="020F0502020204030204" pitchFamily="34" charset="0"/>
              </a:rPr>
              <a:t>lose interest in food or eat more than normal</a:t>
            </a:r>
            <a:endParaRPr lang="en-GB" sz="2400" dirty="0">
              <a:effectLst/>
              <a:latin typeface="Bell MT" panose="02020503060305020303" pitchFamily="18" charset="0"/>
              <a:ea typeface="Calibri" panose="020F0502020204030204" pitchFamily="34" charset="0"/>
              <a:cs typeface="Times New Roman" panose="02020603050405020304" pitchFamily="18" charset="0"/>
            </a:endParaRPr>
          </a:p>
          <a:p>
            <a:pPr algn="r">
              <a:lnSpc>
                <a:spcPct val="100000"/>
              </a:lnSpc>
              <a:spcAft>
                <a:spcPts val="600"/>
              </a:spcAft>
              <a:buSzPts val="1000"/>
              <a:tabLst>
                <a:tab pos="457200" algn="l"/>
              </a:tabLst>
            </a:pPr>
            <a:r>
              <a:rPr lang="en-GB" sz="2400" dirty="0">
                <a:effectLst/>
                <a:latin typeface="Bell MT" panose="02020503060305020303" pitchFamily="18" charset="0"/>
                <a:ea typeface="Times New Roman" panose="02020603050405020304" pitchFamily="18" charset="0"/>
                <a:cs typeface="Calibri" panose="020F0502020204030204" pitchFamily="34" charset="0"/>
              </a:rPr>
              <a:t>not enjoy activities they previously enjoyed</a:t>
            </a:r>
            <a:endParaRPr lang="en-GB" sz="2400" dirty="0">
              <a:effectLst/>
              <a:latin typeface="Bell MT" panose="02020503060305020303" pitchFamily="18" charset="0"/>
              <a:ea typeface="Calibri" panose="020F0502020204030204" pitchFamily="34" charset="0"/>
              <a:cs typeface="Times New Roman" panose="02020603050405020304" pitchFamily="18" charset="0"/>
            </a:endParaRPr>
          </a:p>
          <a:p>
            <a:pPr algn="r">
              <a:lnSpc>
                <a:spcPct val="100000"/>
              </a:lnSpc>
              <a:spcAft>
                <a:spcPts val="600"/>
              </a:spcAft>
              <a:buSzPts val="1000"/>
              <a:tabLst>
                <a:tab pos="457200" algn="l"/>
              </a:tabLst>
            </a:pPr>
            <a:r>
              <a:rPr lang="en-GB" sz="2400" dirty="0">
                <a:effectLst/>
                <a:latin typeface="Bell MT" panose="02020503060305020303" pitchFamily="18" charset="0"/>
                <a:ea typeface="Times New Roman" panose="02020603050405020304" pitchFamily="18" charset="0"/>
                <a:cs typeface="Calibri" panose="020F0502020204030204" pitchFamily="34" charset="0"/>
              </a:rPr>
              <a:t>be negative and have a low mood</a:t>
            </a:r>
            <a:endParaRPr lang="en-GB" sz="2400" dirty="0">
              <a:effectLst/>
              <a:latin typeface="Bell MT" panose="02020503060305020303" pitchFamily="18" charset="0"/>
              <a:ea typeface="Calibri" panose="020F0502020204030204" pitchFamily="34" charset="0"/>
              <a:cs typeface="Times New Roman" panose="02020603050405020304" pitchFamily="18" charset="0"/>
            </a:endParaRPr>
          </a:p>
          <a:p>
            <a:pPr algn="r">
              <a:lnSpc>
                <a:spcPct val="100000"/>
              </a:lnSpc>
              <a:spcAft>
                <a:spcPts val="800"/>
              </a:spcAft>
              <a:buSzPts val="1000"/>
              <a:tabLst>
                <a:tab pos="457200" algn="l"/>
              </a:tabLst>
            </a:pPr>
            <a:r>
              <a:rPr lang="en-GB" sz="2400" dirty="0">
                <a:effectLst/>
                <a:latin typeface="Bell MT" panose="02020503060305020303" pitchFamily="18" charset="0"/>
                <a:ea typeface="Times New Roman" panose="02020603050405020304" pitchFamily="18" charset="0"/>
                <a:cs typeface="Calibri" panose="020F0502020204030204" pitchFamily="34" charset="0"/>
              </a:rPr>
              <a:t>feel hopeless about the future</a:t>
            </a:r>
            <a:endParaRPr lang="en-GB" sz="2400" dirty="0">
              <a:effectLst/>
              <a:latin typeface="Bell MT" panose="02020503060305020303" pitchFamily="18" charset="0"/>
              <a:ea typeface="Calibri" panose="020F0502020204030204" pitchFamily="34" charset="0"/>
              <a:cs typeface="Times New Roman" panose="02020603050405020304" pitchFamily="18" charset="0"/>
            </a:endParaRPr>
          </a:p>
          <a:p>
            <a:pPr marL="0" indent="0">
              <a:buNone/>
            </a:pPr>
            <a:endParaRPr lang="en-GB" sz="1400" dirty="0">
              <a:latin typeface="Bell MT" panose="02020503060305020303" pitchFamily="18" charset="0"/>
            </a:endParaRPr>
          </a:p>
        </p:txBody>
      </p:sp>
    </p:spTree>
    <p:extLst>
      <p:ext uri="{BB962C8B-B14F-4D97-AF65-F5344CB8AC3E}">
        <p14:creationId xmlns:p14="http://schemas.microsoft.com/office/powerpoint/2010/main" val="1974937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anger png">
            <a:extLst>
              <a:ext uri="{FF2B5EF4-FFF2-40B4-BE49-F238E27FC236}">
                <a16:creationId xmlns:a16="http://schemas.microsoft.com/office/drawing/2014/main" id="{56F94859-1BC1-4984-933A-FBE53BE0AD3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000" b="91333" l="6628" r="94884">
                        <a14:foregroundMark x1="52558" y1="7111" x2="52558" y2="7111"/>
                        <a14:foregroundMark x1="6860" y1="43222" x2="6860" y2="43222"/>
                        <a14:foregroundMark x1="90349" y1="38889" x2="90349" y2="38889"/>
                        <a14:foregroundMark x1="94884" y1="47667" x2="94884" y2="47667"/>
                        <a14:foregroundMark x1="60581" y1="91333" x2="60581" y2="91333"/>
                      </a14:backgroundRemoval>
                    </a14:imgEffect>
                  </a14:imgLayer>
                </a14:imgProps>
              </a:ext>
              <a:ext uri="{28A0092B-C50C-407E-A947-70E740481C1C}">
                <a14:useLocalDpi xmlns:a14="http://schemas.microsoft.com/office/drawing/2010/main" val="0"/>
              </a:ext>
            </a:extLst>
          </a:blip>
          <a:srcRect/>
          <a:stretch>
            <a:fillRect/>
          </a:stretch>
        </p:blipFill>
        <p:spPr bwMode="auto">
          <a:xfrm>
            <a:off x="925983" y="365125"/>
            <a:ext cx="689801" cy="7218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9CF4C3E-7F95-4206-A47B-8489CC44F36D}"/>
              </a:ext>
            </a:extLst>
          </p:cNvPr>
          <p:cNvSpPr>
            <a:spLocks noGrp="1"/>
          </p:cNvSpPr>
          <p:nvPr>
            <p:ph type="title"/>
          </p:nvPr>
        </p:nvSpPr>
        <p:spPr>
          <a:xfrm>
            <a:off x="1827551" y="63285"/>
            <a:ext cx="10515600" cy="1325563"/>
          </a:xfrm>
        </p:spPr>
        <p:txBody>
          <a:bodyPr/>
          <a:lstStyle/>
          <a:p>
            <a:r>
              <a:rPr lang="en-GB" dirty="0"/>
              <a:t>Anger</a:t>
            </a:r>
          </a:p>
        </p:txBody>
      </p:sp>
      <p:sp>
        <p:nvSpPr>
          <p:cNvPr id="3" name="Content Placeholder 2">
            <a:extLst>
              <a:ext uri="{FF2B5EF4-FFF2-40B4-BE49-F238E27FC236}">
                <a16:creationId xmlns:a16="http://schemas.microsoft.com/office/drawing/2014/main" id="{7D3E12A9-6F64-4C40-96F9-70FC825F8B40}"/>
              </a:ext>
            </a:extLst>
          </p:cNvPr>
          <p:cNvSpPr>
            <a:spLocks noGrp="1"/>
          </p:cNvSpPr>
          <p:nvPr>
            <p:ph idx="1"/>
          </p:nvPr>
        </p:nvSpPr>
        <p:spPr>
          <a:xfrm>
            <a:off x="838200" y="1690688"/>
            <a:ext cx="10515600" cy="4351338"/>
          </a:xfrm>
        </p:spPr>
        <p:txBody>
          <a:bodyPr>
            <a:normAutofit/>
          </a:bodyPr>
          <a:lstStyle/>
          <a:p>
            <a:pPr fontAlgn="base"/>
            <a:r>
              <a:rPr lang="en-GB" b="1" dirty="0">
                <a:latin typeface="Bell MT" panose="02020503060305020303" pitchFamily="18" charset="0"/>
              </a:rPr>
              <a:t>Anger</a:t>
            </a:r>
            <a:r>
              <a:rPr lang="en-GB" dirty="0">
                <a:latin typeface="Bell MT" panose="02020503060305020303" pitchFamily="18" charset="0"/>
              </a:rPr>
              <a:t> is an emotion categorised by antagonism toward someone or something you feel has deliberately done you wrong. When you feel like you or someone you care about has suffered from an injustice, the resulting emotion is anger.</a:t>
            </a:r>
            <a:br>
              <a:rPr lang="en-GB" dirty="0">
                <a:latin typeface="Bell MT" panose="02020503060305020303" pitchFamily="18" charset="0"/>
              </a:rPr>
            </a:br>
            <a:endParaRPr lang="en-GB" dirty="0">
              <a:latin typeface="Bell MT" panose="02020503060305020303" pitchFamily="18" charset="0"/>
            </a:endParaRPr>
          </a:p>
          <a:p>
            <a:pPr fontAlgn="base"/>
            <a:r>
              <a:rPr lang="en-GB" dirty="0">
                <a:latin typeface="Bell MT" panose="02020503060305020303" pitchFamily="18" charset="0"/>
              </a:rPr>
              <a:t>Anger can be a good thing. It allows us a way to express negative feelings or motivates us to find solutions to problems.</a:t>
            </a:r>
            <a:br>
              <a:rPr lang="en-GB" dirty="0">
                <a:latin typeface="Bell MT" panose="02020503060305020303" pitchFamily="18" charset="0"/>
              </a:rPr>
            </a:br>
            <a:endParaRPr lang="en-GB" dirty="0">
              <a:latin typeface="Bell MT" panose="02020503060305020303" pitchFamily="18" charset="0"/>
            </a:endParaRPr>
          </a:p>
          <a:p>
            <a:pPr fontAlgn="base"/>
            <a:r>
              <a:rPr lang="en-GB" dirty="0">
                <a:latin typeface="Bell MT" panose="02020503060305020303" pitchFamily="18" charset="0"/>
              </a:rPr>
              <a:t>However excessive anger can cause problems. </a:t>
            </a:r>
          </a:p>
        </p:txBody>
      </p:sp>
    </p:spTree>
    <p:extLst>
      <p:ext uri="{BB962C8B-B14F-4D97-AF65-F5344CB8AC3E}">
        <p14:creationId xmlns:p14="http://schemas.microsoft.com/office/powerpoint/2010/main" val="2976193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FACE0F99-D3B5-432B-8FDC-0391E6BDECE1}"/>
              </a:ext>
            </a:extLst>
          </p:cNvPr>
          <p:cNvSpPr/>
          <p:nvPr/>
        </p:nvSpPr>
        <p:spPr>
          <a:xfrm>
            <a:off x="0" y="0"/>
            <a:ext cx="12192000" cy="685800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108A4D78-DB8D-49DC-A56B-E1B9BFAE60F1}"/>
              </a:ext>
            </a:extLst>
          </p:cNvPr>
          <p:cNvPicPr>
            <a:picLocks noChangeAspect="1"/>
          </p:cNvPicPr>
          <p:nvPr/>
        </p:nvPicPr>
        <p:blipFill rotWithShape="1">
          <a:blip r:embed="rId2">
            <a:duotone>
              <a:prstClr val="black"/>
              <a:schemeClr val="accent3">
                <a:tint val="45000"/>
                <a:satMod val="400000"/>
              </a:schemeClr>
            </a:duotone>
          </a:blip>
          <a:srcRect l="11048" t="46002" r="86982" b="7997"/>
          <a:stretch/>
        </p:blipFill>
        <p:spPr>
          <a:xfrm>
            <a:off x="838037" y="4070309"/>
            <a:ext cx="1134265" cy="2604811"/>
          </a:xfrm>
          <a:prstGeom prst="rect">
            <a:avLst/>
          </a:prstGeom>
        </p:spPr>
      </p:pic>
      <p:pic>
        <p:nvPicPr>
          <p:cNvPr id="1026" name="Picture 2" descr="Fight Flight Or Freeze Worksheets For Kids | Printable Worksheets and  Activities for Teachers, Parents, Tutors and Homeschool Families">
            <a:extLst>
              <a:ext uri="{FF2B5EF4-FFF2-40B4-BE49-F238E27FC236}">
                <a16:creationId xmlns:a16="http://schemas.microsoft.com/office/drawing/2014/main" id="{1B9C799C-26C7-4E6E-8CEC-CA915268C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0183" y="1345833"/>
            <a:ext cx="2996076" cy="32031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56CA84-852D-445C-8182-DCA00C14651D}"/>
              </a:ext>
            </a:extLst>
          </p:cNvPr>
          <p:cNvSpPr>
            <a:spLocks noGrp="1"/>
          </p:cNvSpPr>
          <p:nvPr>
            <p:ph type="title"/>
          </p:nvPr>
        </p:nvSpPr>
        <p:spPr>
          <a:xfrm rot="1756026">
            <a:off x="2675823" y="2714419"/>
            <a:ext cx="6570651" cy="1272852"/>
          </a:xfrm>
        </p:spPr>
        <p:txBody>
          <a:bodyPr>
            <a:normAutofit fontScale="90000"/>
          </a:bodyPr>
          <a:lstStyle/>
          <a:p>
            <a:r>
              <a:rPr lang="en-GB" sz="4800" b="1" dirty="0">
                <a:solidFill>
                  <a:srgbClr val="FF0000"/>
                </a:solidFill>
                <a:effectLst>
                  <a:outerShdw blurRad="38100" dist="38100" dir="2700000" algn="tl">
                    <a:srgbClr val="000000">
                      <a:alpha val="43137"/>
                    </a:srgbClr>
                  </a:outerShdw>
                </a:effectLst>
              </a:rPr>
              <a:t>To Fight or Flight or Freeze…</a:t>
            </a:r>
          </a:p>
        </p:txBody>
      </p:sp>
      <p:sp>
        <p:nvSpPr>
          <p:cNvPr id="3" name="TextBox 2">
            <a:extLst>
              <a:ext uri="{FF2B5EF4-FFF2-40B4-BE49-F238E27FC236}">
                <a16:creationId xmlns:a16="http://schemas.microsoft.com/office/drawing/2014/main" id="{D7EBD66B-ED3C-4FEB-A6F1-9730E50B7C6D}"/>
              </a:ext>
            </a:extLst>
          </p:cNvPr>
          <p:cNvSpPr txBox="1"/>
          <p:nvPr/>
        </p:nvSpPr>
        <p:spPr>
          <a:xfrm>
            <a:off x="4442459" y="357397"/>
            <a:ext cx="7580463" cy="1384995"/>
          </a:xfrm>
          <a:prstGeom prst="rect">
            <a:avLst/>
          </a:prstGeom>
          <a:noFill/>
        </p:spPr>
        <p:txBody>
          <a:bodyPr wrap="square" rtlCol="0">
            <a:spAutoFit/>
          </a:bodyPr>
          <a:lstStyle/>
          <a:p>
            <a:r>
              <a:rPr lang="en-GB" sz="2100" b="1" dirty="0">
                <a:effectLst>
                  <a:outerShdw blurRad="38100" dist="38100" dir="2700000" algn="tl">
                    <a:srgbClr val="000000">
                      <a:alpha val="43137"/>
                    </a:srgbClr>
                  </a:outerShdw>
                </a:effectLst>
                <a:latin typeface="BatangChe" panose="02030609000101010101" pitchFamily="49" charset="-127"/>
                <a:ea typeface="BatangChe" panose="02030609000101010101" pitchFamily="49" charset="-127"/>
                <a:cs typeface="Tahoma" panose="020B0604030504040204" pitchFamily="34" charset="0"/>
              </a:rPr>
              <a:t>Anxiousness and stress can cause </a:t>
            </a:r>
            <a:r>
              <a:rPr lang="en-GB" sz="2100" b="1" i="0" dirty="0">
                <a:solidFill>
                  <a:srgbClr val="030303"/>
                </a:solidFill>
                <a:effectLst>
                  <a:outerShdw blurRad="38100" dist="38100" dir="2700000" algn="tl">
                    <a:srgbClr val="000000">
                      <a:alpha val="43137"/>
                    </a:srgbClr>
                  </a:outerShdw>
                </a:effectLst>
                <a:latin typeface="BatangChe" panose="02030609000101010101" pitchFamily="49" charset="-127"/>
                <a:ea typeface="BatangChe" panose="02030609000101010101" pitchFamily="49" charset="-127"/>
                <a:cs typeface="Tahoma" panose="020B0604030504040204" pitchFamily="34" charset="0"/>
              </a:rPr>
              <a:t>a normal </a:t>
            </a:r>
          </a:p>
          <a:p>
            <a:r>
              <a:rPr lang="en-GB" sz="2100" b="1" i="0" dirty="0">
                <a:solidFill>
                  <a:srgbClr val="030303"/>
                </a:solidFill>
                <a:effectLst>
                  <a:outerShdw blurRad="38100" dist="38100" dir="2700000" algn="tl">
                    <a:srgbClr val="000000">
                      <a:alpha val="43137"/>
                    </a:srgbClr>
                  </a:outerShdw>
                </a:effectLst>
                <a:latin typeface="BatangChe" panose="02030609000101010101" pitchFamily="49" charset="-127"/>
                <a:ea typeface="BatangChe" panose="02030609000101010101" pitchFamily="49" charset="-127"/>
                <a:cs typeface="Tahoma" panose="020B0604030504040204" pitchFamily="34" charset="0"/>
              </a:rPr>
              <a:t>biological response – called “Fight, Flight, Freeze”  </a:t>
            </a:r>
          </a:p>
          <a:p>
            <a:r>
              <a:rPr lang="en-GB" sz="2100" b="1" i="0" dirty="0">
                <a:solidFill>
                  <a:srgbClr val="030303"/>
                </a:solidFill>
                <a:effectLst>
                  <a:outerShdw blurRad="38100" dist="38100" dir="2700000" algn="tl">
                    <a:srgbClr val="000000">
                      <a:alpha val="43137"/>
                    </a:srgbClr>
                  </a:outerShdw>
                </a:effectLst>
                <a:latin typeface="BatangChe" panose="02030609000101010101" pitchFamily="49" charset="-127"/>
                <a:ea typeface="BatangChe" panose="02030609000101010101" pitchFamily="49" charset="-127"/>
                <a:cs typeface="Tahoma" panose="020B0604030504040204" pitchFamily="34" charset="0"/>
              </a:rPr>
              <a:t>although it </a:t>
            </a:r>
            <a:r>
              <a:rPr lang="en-GB" sz="2100" b="1" dirty="0">
                <a:solidFill>
                  <a:srgbClr val="030303"/>
                </a:solidFill>
                <a:effectLst>
                  <a:outerShdw blurRad="38100" dist="38100" dir="2700000" algn="tl">
                    <a:srgbClr val="000000">
                      <a:alpha val="43137"/>
                    </a:srgbClr>
                  </a:outerShdw>
                </a:effectLst>
                <a:latin typeface="BatangChe" panose="02030609000101010101" pitchFamily="49" charset="-127"/>
                <a:ea typeface="BatangChe" panose="02030609000101010101" pitchFamily="49" charset="-127"/>
                <a:cs typeface="Tahoma" panose="020B0604030504040204" pitchFamily="34" charset="0"/>
              </a:rPr>
              <a:t>has it’s uses, FFF </a:t>
            </a:r>
            <a:r>
              <a:rPr lang="en-GB" sz="2100" b="1" i="0" dirty="0">
                <a:solidFill>
                  <a:srgbClr val="030303"/>
                </a:solidFill>
                <a:effectLst>
                  <a:outerShdw blurRad="38100" dist="38100" dir="2700000" algn="tl">
                    <a:srgbClr val="000000">
                      <a:alpha val="43137"/>
                    </a:srgbClr>
                  </a:outerShdw>
                </a:effectLst>
                <a:latin typeface="BatangChe" panose="02030609000101010101" pitchFamily="49" charset="-127"/>
                <a:ea typeface="BatangChe" panose="02030609000101010101" pitchFamily="49" charset="-127"/>
                <a:cs typeface="Tahoma" panose="020B0604030504040204" pitchFamily="34" charset="0"/>
              </a:rPr>
              <a:t>can get triggered </a:t>
            </a:r>
          </a:p>
          <a:p>
            <a:r>
              <a:rPr lang="en-GB" sz="2100" b="1" i="0" dirty="0">
                <a:solidFill>
                  <a:srgbClr val="030303"/>
                </a:solidFill>
                <a:effectLst>
                  <a:outerShdw blurRad="38100" dist="38100" dir="2700000" algn="tl">
                    <a:srgbClr val="000000">
                      <a:alpha val="43137"/>
                    </a:srgbClr>
                  </a:outerShdw>
                </a:effectLst>
                <a:latin typeface="BatangChe" panose="02030609000101010101" pitchFamily="49" charset="-127"/>
                <a:ea typeface="BatangChe" panose="02030609000101010101" pitchFamily="49" charset="-127"/>
                <a:cs typeface="Tahoma" panose="020B0604030504040204" pitchFamily="34" charset="0"/>
              </a:rPr>
              <a:t>inappropriately in the modern world.</a:t>
            </a:r>
            <a:endParaRPr lang="en-GB" sz="2100" b="1" dirty="0">
              <a:effectLst>
                <a:outerShdw blurRad="38100" dist="38100" dir="2700000" algn="tl">
                  <a:srgbClr val="000000">
                    <a:alpha val="43137"/>
                  </a:srgbClr>
                </a:outerShdw>
              </a:effectLst>
              <a:latin typeface="BatangChe" panose="02030609000101010101" pitchFamily="49" charset="-127"/>
              <a:ea typeface="BatangChe" panose="02030609000101010101" pitchFamily="49" charset="-127"/>
              <a:cs typeface="Tahoma" panose="020B0604030504040204" pitchFamily="34" charset="0"/>
            </a:endParaRPr>
          </a:p>
        </p:txBody>
      </p:sp>
      <p:pic>
        <p:nvPicPr>
          <p:cNvPr id="8" name="Picture 7">
            <a:extLst>
              <a:ext uri="{FF2B5EF4-FFF2-40B4-BE49-F238E27FC236}">
                <a16:creationId xmlns:a16="http://schemas.microsoft.com/office/drawing/2014/main" id="{1542A652-8D73-47C7-AB29-01867A3F1886}"/>
              </a:ext>
            </a:extLst>
          </p:cNvPr>
          <p:cNvPicPr>
            <a:picLocks noChangeAspect="1"/>
          </p:cNvPicPr>
          <p:nvPr/>
        </p:nvPicPr>
        <p:blipFill rotWithShape="1">
          <a:blip r:embed="rId2">
            <a:duotone>
              <a:prstClr val="black"/>
              <a:schemeClr val="accent3">
                <a:tint val="45000"/>
                <a:satMod val="400000"/>
              </a:schemeClr>
            </a:duotone>
          </a:blip>
          <a:srcRect l="12865" t="26667" r="43544" b="60975"/>
          <a:stretch/>
        </p:blipFill>
        <p:spPr>
          <a:xfrm>
            <a:off x="838037" y="3347854"/>
            <a:ext cx="4388168" cy="699771"/>
          </a:xfrm>
          <a:prstGeom prst="rect">
            <a:avLst/>
          </a:prstGeom>
        </p:spPr>
      </p:pic>
      <p:pic>
        <p:nvPicPr>
          <p:cNvPr id="11" name="Picture 10">
            <a:extLst>
              <a:ext uri="{FF2B5EF4-FFF2-40B4-BE49-F238E27FC236}">
                <a16:creationId xmlns:a16="http://schemas.microsoft.com/office/drawing/2014/main" id="{9FEC8FB7-2051-4D60-9C85-C391E2E717DE}"/>
              </a:ext>
            </a:extLst>
          </p:cNvPr>
          <p:cNvPicPr>
            <a:picLocks noChangeAspect="1"/>
          </p:cNvPicPr>
          <p:nvPr/>
        </p:nvPicPr>
        <p:blipFill rotWithShape="1">
          <a:blip r:embed="rId2">
            <a:duotone>
              <a:prstClr val="black"/>
              <a:schemeClr val="accent3">
                <a:tint val="45000"/>
                <a:satMod val="400000"/>
              </a:schemeClr>
            </a:duotone>
          </a:blip>
          <a:srcRect l="11048" t="46002" r="86982" b="7997"/>
          <a:stretch/>
        </p:blipFill>
        <p:spPr>
          <a:xfrm>
            <a:off x="4091940" y="4070309"/>
            <a:ext cx="1134265" cy="2604811"/>
          </a:xfrm>
          <a:prstGeom prst="rect">
            <a:avLst/>
          </a:prstGeom>
        </p:spPr>
      </p:pic>
      <p:pic>
        <p:nvPicPr>
          <p:cNvPr id="10" name="Picture 9">
            <a:extLst>
              <a:ext uri="{FF2B5EF4-FFF2-40B4-BE49-F238E27FC236}">
                <a16:creationId xmlns:a16="http://schemas.microsoft.com/office/drawing/2014/main" id="{27A121D7-9AB6-4421-9242-A229F98FBE7F}"/>
              </a:ext>
            </a:extLst>
          </p:cNvPr>
          <p:cNvPicPr>
            <a:picLocks noChangeAspect="1"/>
          </p:cNvPicPr>
          <p:nvPr/>
        </p:nvPicPr>
        <p:blipFill rotWithShape="1">
          <a:blip r:embed="rId2">
            <a:duotone>
              <a:prstClr val="black"/>
              <a:schemeClr val="accent3">
                <a:tint val="45000"/>
                <a:satMod val="400000"/>
              </a:schemeClr>
            </a:duotone>
          </a:blip>
          <a:srcRect l="11048" t="46002" r="56629" b="7997"/>
          <a:stretch/>
        </p:blipFill>
        <p:spPr>
          <a:xfrm>
            <a:off x="1272377" y="4070309"/>
            <a:ext cx="3253903" cy="2604811"/>
          </a:xfrm>
          <a:prstGeom prst="rect">
            <a:avLst/>
          </a:prstGeom>
        </p:spPr>
      </p:pic>
    </p:spTree>
    <p:extLst>
      <p:ext uri="{BB962C8B-B14F-4D97-AF65-F5344CB8AC3E}">
        <p14:creationId xmlns:p14="http://schemas.microsoft.com/office/powerpoint/2010/main" val="4224267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4D6BF-550A-4A7A-8481-EE5F196D9020}"/>
              </a:ext>
            </a:extLst>
          </p:cNvPr>
          <p:cNvSpPr>
            <a:spLocks noGrp="1"/>
          </p:cNvSpPr>
          <p:nvPr>
            <p:ph type="title"/>
          </p:nvPr>
        </p:nvSpPr>
        <p:spPr>
          <a:xfrm>
            <a:off x="838200" y="242464"/>
            <a:ext cx="10515600" cy="1325563"/>
          </a:xfrm>
        </p:spPr>
        <p:txBody>
          <a:bodyPr/>
          <a:lstStyle/>
          <a:p>
            <a:r>
              <a:rPr lang="en-GB" dirty="0">
                <a:latin typeface="Bell MT" panose="02020503060305020303" pitchFamily="18" charset="0"/>
              </a:rPr>
              <a:t>What happens when we are angry?</a:t>
            </a:r>
          </a:p>
        </p:txBody>
      </p:sp>
      <p:sp>
        <p:nvSpPr>
          <p:cNvPr id="4" name="Rectangle 3">
            <a:extLst>
              <a:ext uri="{FF2B5EF4-FFF2-40B4-BE49-F238E27FC236}">
                <a16:creationId xmlns:a16="http://schemas.microsoft.com/office/drawing/2014/main" id="{5584EA5B-1ADC-49D9-BF53-9D4D5AB96A3C}"/>
              </a:ext>
            </a:extLst>
          </p:cNvPr>
          <p:cNvSpPr/>
          <p:nvPr/>
        </p:nvSpPr>
        <p:spPr>
          <a:xfrm>
            <a:off x="838200" y="1568027"/>
            <a:ext cx="8004717" cy="1200329"/>
          </a:xfrm>
          <a:prstGeom prst="rect">
            <a:avLst/>
          </a:prstGeom>
        </p:spPr>
        <p:txBody>
          <a:bodyPr wrap="square">
            <a:spAutoFit/>
          </a:bodyPr>
          <a:lstStyle/>
          <a:p>
            <a:r>
              <a:rPr lang="en-GB" sz="2400" dirty="0">
                <a:latin typeface="Bell MT" panose="02020503060305020303" pitchFamily="18" charset="0"/>
              </a:rPr>
              <a:t>Like other emotions, anger is experienced in our bodies as well as in our minds. In fact, there is a complex series of physiological (body) events that occurs as we become angry.</a:t>
            </a:r>
          </a:p>
        </p:txBody>
      </p:sp>
      <p:sp>
        <p:nvSpPr>
          <p:cNvPr id="5" name="Rectangle 4">
            <a:extLst>
              <a:ext uri="{FF2B5EF4-FFF2-40B4-BE49-F238E27FC236}">
                <a16:creationId xmlns:a16="http://schemas.microsoft.com/office/drawing/2014/main" id="{D506F78F-9F48-4DA6-B130-037336B170F2}"/>
              </a:ext>
            </a:extLst>
          </p:cNvPr>
          <p:cNvSpPr/>
          <p:nvPr/>
        </p:nvSpPr>
        <p:spPr>
          <a:xfrm>
            <a:off x="838200" y="2893590"/>
            <a:ext cx="8218449" cy="3785652"/>
          </a:xfrm>
          <a:prstGeom prst="rect">
            <a:avLst/>
          </a:prstGeom>
        </p:spPr>
        <p:txBody>
          <a:bodyPr wrap="square">
            <a:spAutoFit/>
          </a:bodyPr>
          <a:lstStyle/>
          <a:p>
            <a:r>
              <a:rPr lang="en-GB" sz="2400" dirty="0">
                <a:latin typeface="Bell MT" panose="02020503060305020303" pitchFamily="18" charset="0"/>
              </a:rPr>
              <a:t>As you become angry your body's muscles tense up. </a:t>
            </a:r>
          </a:p>
          <a:p>
            <a:endParaRPr lang="en-GB" sz="2400" dirty="0">
              <a:latin typeface="Bell MT" panose="02020503060305020303" pitchFamily="18" charset="0"/>
            </a:endParaRPr>
          </a:p>
          <a:p>
            <a:r>
              <a:rPr lang="en-GB" sz="2400" dirty="0">
                <a:latin typeface="Bell MT" panose="02020503060305020303" pitchFamily="18" charset="0"/>
              </a:rPr>
              <a:t>Inside your brain, neurotransmitter chemicals known as catecholamines are released causing you to experience a burst of energy lasting up to several minutes. </a:t>
            </a:r>
          </a:p>
          <a:p>
            <a:endParaRPr lang="en-GB" sz="2400" dirty="0">
              <a:latin typeface="Bell MT" panose="02020503060305020303" pitchFamily="18" charset="0"/>
            </a:endParaRPr>
          </a:p>
          <a:p>
            <a:r>
              <a:rPr lang="en-GB" sz="2400" dirty="0">
                <a:latin typeface="Bell MT" panose="02020503060305020303" pitchFamily="18" charset="0"/>
              </a:rPr>
              <a:t>At the same time your heart rate accelerates, your blood pressure rises, and your rate of breathing increases. Your face may flush as increased blood flow enters your limbs in preparation for physical action. </a:t>
            </a:r>
          </a:p>
        </p:txBody>
      </p:sp>
      <p:pic>
        <p:nvPicPr>
          <p:cNvPr id="1026" name="Picture 2" descr="Image result for anger png">
            <a:extLst>
              <a:ext uri="{FF2B5EF4-FFF2-40B4-BE49-F238E27FC236}">
                <a16:creationId xmlns:a16="http://schemas.microsoft.com/office/drawing/2014/main" id="{DCA7B82B-54D8-4CE7-B159-2440AF9E5B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452" r="1317" b="11405"/>
          <a:stretch/>
        </p:blipFill>
        <p:spPr bwMode="auto">
          <a:xfrm>
            <a:off x="7647879" y="4502860"/>
            <a:ext cx="3266818" cy="2355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456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We're all biased, it's hardwired in our brain. Here's how:">
            <a:extLst>
              <a:ext uri="{FF2B5EF4-FFF2-40B4-BE49-F238E27FC236}">
                <a16:creationId xmlns:a16="http://schemas.microsoft.com/office/drawing/2014/main" id="{DA2E40B3-1C5F-4625-9781-27E247B598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79" b="6921"/>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AD8D719-A827-421F-8001-1483D98AB3FD}"/>
              </a:ext>
            </a:extLst>
          </p:cNvPr>
          <p:cNvSpPr/>
          <p:nvPr/>
        </p:nvSpPr>
        <p:spPr>
          <a:xfrm>
            <a:off x="-2" y="1951349"/>
            <a:ext cx="5665511" cy="4506012"/>
          </a:xfrm>
          <a:prstGeom prst="rect">
            <a:avLst/>
          </a:prstGeom>
        </p:spPr>
        <p:txBody>
          <a:bodyPr vert="horz" lIns="91440" tIns="45720" rIns="91440" bIns="45720" rtlCol="0" anchor="ctr">
            <a:normAutofit/>
          </a:bodyPr>
          <a:lstStyle/>
          <a:p>
            <a:pPr lvl="1" indent="-228600">
              <a:lnSpc>
                <a:spcPct val="90000"/>
              </a:lnSpc>
              <a:spcAft>
                <a:spcPts val="600"/>
              </a:spcAft>
              <a:buFont typeface="Arial" panose="020B0604020202020204" pitchFamily="34" charset="0"/>
              <a:buChar char="•"/>
            </a:pPr>
            <a:r>
              <a:rPr lang="en-US" sz="2100" dirty="0"/>
              <a:t>Your attention narrows and becomes locked onto the target of your anger. Soon you can pay attention to nothing else. </a:t>
            </a:r>
          </a:p>
          <a:p>
            <a:pPr indent="-228600">
              <a:lnSpc>
                <a:spcPct val="90000"/>
              </a:lnSpc>
              <a:spcAft>
                <a:spcPts val="600"/>
              </a:spcAft>
              <a:buFont typeface="Arial" panose="020B0604020202020204" pitchFamily="34" charset="0"/>
              <a:buChar char="•"/>
            </a:pPr>
            <a:endParaRPr lang="en-US" sz="2100" dirty="0"/>
          </a:p>
          <a:p>
            <a:pPr lvl="1" indent="-228600">
              <a:lnSpc>
                <a:spcPct val="90000"/>
              </a:lnSpc>
              <a:spcAft>
                <a:spcPts val="600"/>
              </a:spcAft>
              <a:buFont typeface="Arial" panose="020B0604020202020204" pitchFamily="34" charset="0"/>
              <a:buChar char="•"/>
            </a:pPr>
            <a:r>
              <a:rPr lang="en-US" sz="2100" dirty="0"/>
              <a:t>In quick succession, additional brain neurotransmitters and hormones (among them adrenaline and noradrenaline) are released which trigger a lasting state of arousal. </a:t>
            </a:r>
          </a:p>
          <a:p>
            <a:pPr indent="-228600">
              <a:lnSpc>
                <a:spcPct val="90000"/>
              </a:lnSpc>
              <a:spcAft>
                <a:spcPts val="600"/>
              </a:spcAft>
              <a:buFont typeface="Arial" panose="020B0604020202020204" pitchFamily="34" charset="0"/>
              <a:buChar char="•"/>
            </a:pPr>
            <a:endParaRPr lang="en-US" sz="2100" dirty="0"/>
          </a:p>
          <a:p>
            <a:pPr lvl="1" indent="-228600">
              <a:lnSpc>
                <a:spcPct val="90000"/>
              </a:lnSpc>
              <a:spcAft>
                <a:spcPts val="600"/>
              </a:spcAft>
              <a:buFont typeface="Arial" panose="020B0604020202020204" pitchFamily="34" charset="0"/>
              <a:buChar char="•"/>
            </a:pPr>
            <a:r>
              <a:rPr lang="en-US" sz="2100" dirty="0"/>
              <a:t>You're now ready to fight.</a:t>
            </a:r>
          </a:p>
        </p:txBody>
      </p:sp>
    </p:spTree>
    <p:extLst>
      <p:ext uri="{BB962C8B-B14F-4D97-AF65-F5344CB8AC3E}">
        <p14:creationId xmlns:p14="http://schemas.microsoft.com/office/powerpoint/2010/main" val="4218576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54C29-4B67-4A82-A78C-25313FD98C29}"/>
              </a:ext>
            </a:extLst>
          </p:cNvPr>
          <p:cNvSpPr/>
          <p:nvPr/>
        </p:nvSpPr>
        <p:spPr>
          <a:xfrm>
            <a:off x="0" y="-1852"/>
            <a:ext cx="12192000" cy="68078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F6A5C10-8A2C-4CA0-AF88-86886A85E9D7}"/>
              </a:ext>
            </a:extLst>
          </p:cNvPr>
          <p:cNvSpPr/>
          <p:nvPr/>
        </p:nvSpPr>
        <p:spPr>
          <a:xfrm>
            <a:off x="624468" y="1484977"/>
            <a:ext cx="8051181" cy="4154984"/>
          </a:xfrm>
          <a:prstGeom prst="rect">
            <a:avLst/>
          </a:prstGeom>
          <a:solidFill>
            <a:schemeClr val="tx1"/>
          </a:solidFill>
        </p:spPr>
        <p:txBody>
          <a:bodyPr wrap="square">
            <a:spAutoFit/>
          </a:bodyPr>
          <a:lstStyle/>
          <a:p>
            <a:r>
              <a:rPr lang="en-GB" sz="2200" dirty="0">
                <a:solidFill>
                  <a:schemeClr val="bg1"/>
                </a:solidFill>
                <a:latin typeface="Bell MT" panose="02020503060305020303" pitchFamily="18" charset="0"/>
              </a:rPr>
              <a:t>We start to relax back towards our resting state when the target of our anger is no longer accessible or an immediate threat. </a:t>
            </a:r>
          </a:p>
          <a:p>
            <a:endParaRPr lang="en-GB" sz="2200" dirty="0">
              <a:solidFill>
                <a:schemeClr val="bg1"/>
              </a:solidFill>
              <a:latin typeface="Bell MT" panose="02020503060305020303" pitchFamily="18" charset="0"/>
            </a:endParaRPr>
          </a:p>
          <a:p>
            <a:r>
              <a:rPr lang="en-GB" sz="2200" dirty="0">
                <a:solidFill>
                  <a:schemeClr val="bg1"/>
                </a:solidFill>
                <a:latin typeface="Bell MT" panose="02020503060305020303" pitchFamily="18" charset="0"/>
              </a:rPr>
              <a:t>However, it is difficult to relax from an angry state, </a:t>
            </a:r>
          </a:p>
          <a:p>
            <a:endParaRPr lang="en-GB" sz="2200" dirty="0">
              <a:solidFill>
                <a:schemeClr val="bg1"/>
              </a:solidFill>
              <a:latin typeface="Bell MT" panose="02020503060305020303" pitchFamily="18" charset="0"/>
            </a:endParaRPr>
          </a:p>
          <a:p>
            <a:r>
              <a:rPr lang="en-GB" sz="2200" dirty="0">
                <a:solidFill>
                  <a:schemeClr val="bg1"/>
                </a:solidFill>
                <a:latin typeface="Bell MT" panose="02020503060305020303" pitchFamily="18" charset="0"/>
              </a:rPr>
              <a:t>The adrenaline-caused arousal that occurs during anger lasts a very long time (many hours, and in extreme circumstances days), and lowers our anger threshold, making it easier for us to get angry again later on. Though we do calm down, it takes a very long time for us to return to our resting state. During this slow cool-down period we are more likely to get very angry in response to minor irritations that normally would not bother us.</a:t>
            </a:r>
          </a:p>
        </p:txBody>
      </p:sp>
      <p:pic>
        <p:nvPicPr>
          <p:cNvPr id="3074" name="Picture 2" descr="Boil Water GIFs | Tenor">
            <a:extLst>
              <a:ext uri="{FF2B5EF4-FFF2-40B4-BE49-F238E27FC236}">
                <a16:creationId xmlns:a16="http://schemas.microsoft.com/office/drawing/2014/main" id="{0097F757-D870-4898-94B3-B745148B40A5}"/>
              </a:ext>
            </a:extLst>
          </p:cNvPr>
          <p:cNvPicPr>
            <a:picLocks noChangeAspect="1" noChangeArrowheads="1" noCrop="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9054791" y="1484977"/>
            <a:ext cx="2572215" cy="39872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6AD8FE4-D537-46BE-8C07-49D0942D6384}"/>
              </a:ext>
            </a:extLst>
          </p:cNvPr>
          <p:cNvSpPr/>
          <p:nvPr/>
        </p:nvSpPr>
        <p:spPr>
          <a:xfrm>
            <a:off x="8748132" y="1377180"/>
            <a:ext cx="3185532"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C6B46FC2-054B-4835-A147-1F6635188994}"/>
              </a:ext>
            </a:extLst>
          </p:cNvPr>
          <p:cNvSpPr/>
          <p:nvPr/>
        </p:nvSpPr>
        <p:spPr>
          <a:xfrm>
            <a:off x="8748132" y="5427622"/>
            <a:ext cx="3185532"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03688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9E8E4AFB-1FB6-434E-A759-E6EA7ED2DFC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743" b="55831"/>
          <a:stretch/>
        </p:blipFill>
        <p:spPr>
          <a:xfrm>
            <a:off x="1640260" y="1169105"/>
            <a:ext cx="8911479" cy="4519790"/>
          </a:xfrm>
        </p:spPr>
      </p:pic>
      <p:sp>
        <p:nvSpPr>
          <p:cNvPr id="2" name="TextBox 1">
            <a:extLst>
              <a:ext uri="{FF2B5EF4-FFF2-40B4-BE49-F238E27FC236}">
                <a16:creationId xmlns:a16="http://schemas.microsoft.com/office/drawing/2014/main" id="{E95A88FE-AEAC-40AA-81F6-326AA731302F}"/>
              </a:ext>
            </a:extLst>
          </p:cNvPr>
          <p:cNvSpPr txBox="1"/>
          <p:nvPr/>
        </p:nvSpPr>
        <p:spPr>
          <a:xfrm rot="20649206">
            <a:off x="281178" y="720437"/>
            <a:ext cx="3174154" cy="1200329"/>
          </a:xfrm>
          <a:prstGeom prst="rect">
            <a:avLst/>
          </a:prstGeom>
          <a:noFill/>
        </p:spPr>
        <p:txBody>
          <a:bodyPr wrap="square" rtlCol="0">
            <a:spAutoFit/>
          </a:bodyPr>
          <a:lstStyle/>
          <a:p>
            <a:r>
              <a:rPr lang="en-GB" sz="2400" dirty="0">
                <a:effectLst>
                  <a:outerShdw blurRad="38100" dist="38100" dir="2700000" algn="tl">
                    <a:srgbClr val="000000">
                      <a:alpha val="43137"/>
                    </a:srgbClr>
                  </a:outerShdw>
                </a:effectLst>
              </a:rPr>
              <a:t>Now… the way in which we think can bring on anger and conflict.</a:t>
            </a:r>
          </a:p>
        </p:txBody>
      </p:sp>
    </p:spTree>
    <p:extLst>
      <p:ext uri="{BB962C8B-B14F-4D97-AF65-F5344CB8AC3E}">
        <p14:creationId xmlns:p14="http://schemas.microsoft.com/office/powerpoint/2010/main" val="19355433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5FCC9611D55F84489E5A3E7603CCA3B" ma:contentTypeVersion="11" ma:contentTypeDescription="Create a new document." ma:contentTypeScope="" ma:versionID="307d6a0fb178cd5f8bd60d6935c3aa99">
  <xsd:schema xmlns:xsd="http://www.w3.org/2001/XMLSchema" xmlns:xs="http://www.w3.org/2001/XMLSchema" xmlns:p="http://schemas.microsoft.com/office/2006/metadata/properties" xmlns:ns3="ebe3e412-5893-4015-bc8a-1b36b2c2398d" xmlns:ns4="684bd52d-bf06-4d8d-84bf-9c9b6fb6f0dd" targetNamespace="http://schemas.microsoft.com/office/2006/metadata/properties" ma:root="true" ma:fieldsID="c6af509584a48c447b15ecc365f61bba" ns3:_="" ns4:_="">
    <xsd:import namespace="ebe3e412-5893-4015-bc8a-1b36b2c2398d"/>
    <xsd:import namespace="684bd52d-bf06-4d8d-84bf-9c9b6fb6f0d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e3e412-5893-4015-bc8a-1b36b2c239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4bd52d-bf06-4d8d-84bf-9c9b6fb6f0d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F1781F-DA64-48A2-8B67-5AD09E41A92E}">
  <ds:schemaRefs>
    <ds:schemaRef ds:uri="http://purl.org/dc/terms/"/>
    <ds:schemaRef ds:uri="http://schemas.microsoft.com/office/2006/documentManagement/types"/>
    <ds:schemaRef ds:uri="http://purl.org/dc/dcmitype/"/>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684bd52d-bf06-4d8d-84bf-9c9b6fb6f0dd"/>
    <ds:schemaRef ds:uri="ebe3e412-5893-4015-bc8a-1b36b2c2398d"/>
    <ds:schemaRef ds:uri="http://www.w3.org/XML/1998/namespace"/>
  </ds:schemaRefs>
</ds:datastoreItem>
</file>

<file path=customXml/itemProps2.xml><?xml version="1.0" encoding="utf-8"?>
<ds:datastoreItem xmlns:ds="http://schemas.openxmlformats.org/officeDocument/2006/customXml" ds:itemID="{4B376B33-88AE-4AEA-B6D4-0CFD229379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e3e412-5893-4015-bc8a-1b36b2c2398d"/>
    <ds:schemaRef ds:uri="684bd52d-bf06-4d8d-84bf-9c9b6fb6f0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D16ECF-9B34-4704-A8B5-6A82BCB28B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288</TotalTime>
  <Words>1267</Words>
  <Application>Microsoft Office PowerPoint</Application>
  <PresentationFormat>Widescreen</PresentationFormat>
  <Paragraphs>104</Paragraphs>
  <Slides>24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BatangChe</vt:lpstr>
      <vt:lpstr>Arial</vt:lpstr>
      <vt:lpstr>Bell MT</vt:lpstr>
      <vt:lpstr>Calibri</vt:lpstr>
      <vt:lpstr>Calibri Light</vt:lpstr>
      <vt:lpstr>source-sans-pro</vt:lpstr>
      <vt:lpstr>Wingdings</vt:lpstr>
      <vt:lpstr>Office Theme</vt:lpstr>
      <vt:lpstr>Supporting your Child’s Mental Health During Exams </vt:lpstr>
      <vt:lpstr>PowerPoint Presentation</vt:lpstr>
      <vt:lpstr>Signs of stress in your children: </vt:lpstr>
      <vt:lpstr>Anger</vt:lpstr>
      <vt:lpstr>To Fight or Flight or Freeze…</vt:lpstr>
      <vt:lpstr>What happens when we are angry?</vt:lpstr>
      <vt:lpstr>PowerPoint Presentation</vt:lpstr>
      <vt:lpstr>PowerPoint Presentation</vt:lpstr>
      <vt:lpstr>PowerPoint Presentation</vt:lpstr>
      <vt:lpstr>PowerPoint Presentation</vt:lpstr>
      <vt:lpstr>PowerPoint Presentation</vt:lpstr>
      <vt:lpstr>Top tips for supporting your young people…</vt:lpstr>
      <vt:lpstr>PowerPoint Presentation</vt:lpstr>
      <vt:lpstr>Supports Available </vt:lpstr>
      <vt:lpstr>In School Supports </vt:lpstr>
      <vt:lpstr>Links to useful websites:</vt:lpstr>
      <vt:lpstr>Practice mindfulness…it helps.</vt:lpstr>
      <vt:lpstr>Resources</vt:lpstr>
      <vt:lpstr>Resources</vt:lpstr>
      <vt:lpstr>PowerPoint Presentation</vt:lpstr>
      <vt:lpstr>Exam Day Procedures </vt:lpstr>
      <vt:lpstr>Prelims </vt:lpstr>
      <vt:lpstr>Exam Day</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Conflict Resolution</dc:title>
  <dc:creator>Mr Smith</dc:creator>
  <cp:lastModifiedBy>Miss McFadden</cp:lastModifiedBy>
  <cp:revision>6</cp:revision>
  <dcterms:created xsi:type="dcterms:W3CDTF">2021-02-22T11:48:33Z</dcterms:created>
  <dcterms:modified xsi:type="dcterms:W3CDTF">2022-09-18T19:06:13Z</dcterms:modified>
</cp:coreProperties>
</file>