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259" r:id="rId3"/>
    <p:sldId id="260" r:id="rId4"/>
    <p:sldId id="261" r:id="rId5"/>
    <p:sldId id="336" r:id="rId6"/>
    <p:sldId id="262" r:id="rId7"/>
    <p:sldId id="324" r:id="rId8"/>
    <p:sldId id="331" r:id="rId9"/>
    <p:sldId id="330" r:id="rId10"/>
    <p:sldId id="332" r:id="rId11"/>
    <p:sldId id="333" r:id="rId12"/>
    <p:sldId id="334" r:id="rId13"/>
    <p:sldId id="335" r:id="rId14"/>
    <p:sldId id="329" r:id="rId15"/>
    <p:sldId id="263" r:id="rId16"/>
    <p:sldId id="338" r:id="rId17"/>
    <p:sldId id="337" r:id="rId18"/>
    <p:sldId id="325" r:id="rId19"/>
    <p:sldId id="326" r:id="rId20"/>
    <p:sldId id="267" r:id="rId21"/>
    <p:sldId id="266" r:id="rId22"/>
    <p:sldId id="328" r:id="rId23"/>
    <p:sldId id="264"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171" autoAdjust="0"/>
  </p:normalViewPr>
  <p:slideViewPr>
    <p:cSldViewPr snapToGrid="0">
      <p:cViewPr varScale="1">
        <p:scale>
          <a:sx n="82" d="100"/>
          <a:sy n="82"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5AF89-0B29-4611-87AF-CB79FE9D80CA}"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7DB8F-7E7E-4A23-9AC2-5392880FC92A}" type="slidenum">
              <a:rPr lang="en-GB" smtClean="0"/>
              <a:t>‹#›</a:t>
            </a:fld>
            <a:endParaRPr lang="en-GB"/>
          </a:p>
        </p:txBody>
      </p:sp>
    </p:spTree>
    <p:extLst>
      <p:ext uri="{BB962C8B-B14F-4D97-AF65-F5344CB8AC3E}">
        <p14:creationId xmlns:p14="http://schemas.microsoft.com/office/powerpoint/2010/main" val="295338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C575EB-F790-423F-8B2F-E0B5FFA69A06}" type="slidenum">
              <a:rPr lang="en-GB" smtClean="0"/>
              <a:t>7</a:t>
            </a:fld>
            <a:endParaRPr lang="en-GB"/>
          </a:p>
        </p:txBody>
      </p:sp>
    </p:spTree>
    <p:extLst>
      <p:ext uri="{BB962C8B-B14F-4D97-AF65-F5344CB8AC3E}">
        <p14:creationId xmlns:p14="http://schemas.microsoft.com/office/powerpoint/2010/main" val="368715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C575EB-F790-423F-8B2F-E0B5FFA69A06}" type="slidenum">
              <a:rPr lang="en-GB" smtClean="0"/>
              <a:t>19</a:t>
            </a:fld>
            <a:endParaRPr lang="en-GB"/>
          </a:p>
        </p:txBody>
      </p:sp>
    </p:spTree>
    <p:extLst>
      <p:ext uri="{BB962C8B-B14F-4D97-AF65-F5344CB8AC3E}">
        <p14:creationId xmlns:p14="http://schemas.microsoft.com/office/powerpoint/2010/main" val="1007819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520D18-CE04-4096-8E0B-84B69E4F3607}" type="datetimeFigureOut">
              <a:rPr lang="en-GB" smtClean="0"/>
              <a:pPr/>
              <a:t>20/09/2022</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F5CF789-7F52-4123-8D94-79C4CD92BAEC}" type="slidenum">
              <a:rPr lang="en-GB" smtClean="0"/>
              <a:pPr/>
              <a:t>‹#›</a:t>
            </a:fld>
            <a:endParaRPr lang="en-GB" dirty="0"/>
          </a:p>
        </p:txBody>
      </p:sp>
    </p:spTree>
    <p:extLst>
      <p:ext uri="{BB962C8B-B14F-4D97-AF65-F5344CB8AC3E}">
        <p14:creationId xmlns:p14="http://schemas.microsoft.com/office/powerpoint/2010/main" val="11218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5CF789-7F52-4123-8D94-79C4CD92BAEC}" type="slidenum">
              <a:rPr lang="en-GB" smtClean="0"/>
              <a:pPr/>
              <a:t>‹#›</a:t>
            </a:fld>
            <a:endParaRPr lang="en-GB" dirty="0"/>
          </a:p>
        </p:txBody>
      </p:sp>
    </p:spTree>
    <p:extLst>
      <p:ext uri="{BB962C8B-B14F-4D97-AF65-F5344CB8AC3E}">
        <p14:creationId xmlns:p14="http://schemas.microsoft.com/office/powerpoint/2010/main" val="403436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5CF789-7F52-4123-8D94-79C4CD92BAEC}" type="slidenum">
              <a:rPr lang="en-GB" smtClean="0"/>
              <a:pPr/>
              <a:t>‹#›</a:t>
            </a:fld>
            <a:endParaRPr lang="en-GB" dirty="0"/>
          </a:p>
        </p:txBody>
      </p:sp>
    </p:spTree>
    <p:extLst>
      <p:ext uri="{BB962C8B-B14F-4D97-AF65-F5344CB8AC3E}">
        <p14:creationId xmlns:p14="http://schemas.microsoft.com/office/powerpoint/2010/main" val="139568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5CF789-7F52-4123-8D94-79C4CD92BAEC}"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6370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5CF789-7F52-4123-8D94-79C4CD92BAEC}" type="slidenum">
              <a:rPr lang="en-GB" smtClean="0"/>
              <a:pPr/>
              <a:t>‹#›</a:t>
            </a:fld>
            <a:endParaRPr lang="en-GB"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33788104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5CF789-7F52-4123-8D94-79C4CD92BAEC}"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241962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F5CF789-7F52-4123-8D94-79C4CD92BAEC}" type="slidenum">
              <a:rPr lang="en-GB" smtClean="0"/>
              <a:pPr/>
              <a:t>‹#›</a:t>
            </a:fld>
            <a:endParaRPr lang="en-GB" dirty="0"/>
          </a:p>
        </p:txBody>
      </p:sp>
    </p:spTree>
    <p:extLst>
      <p:ext uri="{BB962C8B-B14F-4D97-AF65-F5344CB8AC3E}">
        <p14:creationId xmlns:p14="http://schemas.microsoft.com/office/powerpoint/2010/main" val="20360962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5CF789-7F52-4123-8D94-79C4CD92BAEC}"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540310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20D18-CE04-4096-8E0B-84B69E4F3607}" type="datetimeFigureOut">
              <a:rPr lang="en-GB" smtClean="0"/>
              <a:pPr/>
              <a:t>20/09/2022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5CF789-7F52-4123-8D94-79C4CD92BAEC}" type="slidenum">
              <a:rPr lang="en-GB" smtClean="0"/>
              <a:pPr/>
              <a:t>‹#›</a:t>
            </a:fld>
            <a:endParaRPr lang="en-GB" dirty="0"/>
          </a:p>
        </p:txBody>
      </p:sp>
    </p:spTree>
    <p:extLst>
      <p:ext uri="{BB962C8B-B14F-4D97-AF65-F5344CB8AC3E}">
        <p14:creationId xmlns:p14="http://schemas.microsoft.com/office/powerpoint/2010/main" val="203632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9520D18-CE04-4096-8E0B-84B69E4F3607}" type="datetimeFigureOut">
              <a:rPr lang="en-GB" smtClean="0"/>
              <a:pPr/>
              <a:t>20/09/2022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5CF789-7F52-4123-8D94-79C4CD92BAEC}" type="slidenum">
              <a:rPr lang="en-GB" smtClean="0"/>
              <a:pPr/>
              <a:t>‹#›</a:t>
            </a:fld>
            <a:endParaRPr lang="en-GB" dirty="0"/>
          </a:p>
        </p:txBody>
      </p:sp>
    </p:spTree>
    <p:extLst>
      <p:ext uri="{BB962C8B-B14F-4D97-AF65-F5344CB8AC3E}">
        <p14:creationId xmlns:p14="http://schemas.microsoft.com/office/powerpoint/2010/main" val="18459578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9520D18-CE04-4096-8E0B-84B69E4F3607}" type="datetimeFigureOut">
              <a:rPr lang="en-GB" smtClean="0"/>
              <a:pPr/>
              <a:t>20/09/2022</a:t>
            </a:fld>
            <a:endParaRPr lang="en-GB"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F5CF789-7F52-4123-8D94-79C4CD92BAEC}" type="slidenum">
              <a:rPr lang="en-GB" smtClean="0"/>
              <a:pPr/>
              <a:t>‹#›</a:t>
            </a:fld>
            <a:endParaRPr lang="en-GB"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42681297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9520D18-CE04-4096-8E0B-84B69E4F3607}" type="datetimeFigureOut">
              <a:rPr lang="en-GB" smtClean="0"/>
              <a:pPr/>
              <a:t>20/09/2022</a:t>
            </a:fld>
            <a:endParaRPr lang="en-GB"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F5CF789-7F52-4123-8D94-79C4CD92BAEC}" type="slidenum">
              <a:rPr lang="en-GB" smtClean="0"/>
              <a:pPr/>
              <a:t>‹#›</a:t>
            </a:fld>
            <a:endParaRPr lang="en-GB" dirty="0"/>
          </a:p>
        </p:txBody>
      </p:sp>
    </p:spTree>
    <p:extLst>
      <p:ext uri="{BB962C8B-B14F-4D97-AF65-F5344CB8AC3E}">
        <p14:creationId xmlns:p14="http://schemas.microsoft.com/office/powerpoint/2010/main" val="85073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learningfundamentals.com.au/resourc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4.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hyperlink" Target="https://www.sqa.org.uk/pastpapers/findpastpaper.htm" TargetMode="Externa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csa.org.uk/revi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todes.lv/en/methods-and-tools/active-reading-5-steps-strate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122" y="1772816"/>
            <a:ext cx="9224886" cy="1800200"/>
          </a:xfrm>
        </p:spPr>
        <p:txBody>
          <a:bodyPr>
            <a:normAutofit fontScale="90000"/>
          </a:bodyPr>
          <a:lstStyle/>
          <a:p>
            <a:br>
              <a:rPr lang="en-GB" dirty="0"/>
            </a:br>
            <a:br>
              <a:rPr lang="en-GB" dirty="0"/>
            </a:br>
            <a:r>
              <a:rPr lang="en-GB" sz="7300" dirty="0"/>
              <a:t> </a:t>
            </a:r>
            <a:br>
              <a:rPr lang="en-GB" sz="7300" dirty="0"/>
            </a:br>
            <a:br>
              <a:rPr lang="en-GB" dirty="0"/>
            </a:br>
            <a:br>
              <a:rPr lang="en-GB" dirty="0"/>
            </a:br>
            <a:r>
              <a:rPr lang="en-GB" sz="6700" dirty="0"/>
              <a:t>Study Skills in S4-S6</a:t>
            </a:r>
            <a:endParaRPr lang="en-GB" dirty="0"/>
          </a:p>
        </p:txBody>
      </p:sp>
      <p:sp>
        <p:nvSpPr>
          <p:cNvPr id="3" name="Subtitle 2"/>
          <p:cNvSpPr>
            <a:spLocks noGrp="1"/>
          </p:cNvSpPr>
          <p:nvPr>
            <p:ph type="subTitle" idx="1"/>
          </p:nvPr>
        </p:nvSpPr>
        <p:spPr>
          <a:xfrm>
            <a:off x="4250358" y="3821544"/>
            <a:ext cx="3691283" cy="792088"/>
          </a:xfrm>
        </p:spPr>
        <p:txBody>
          <a:bodyPr>
            <a:normAutofit fontScale="92500"/>
          </a:bodyPr>
          <a:lstStyle/>
          <a:p>
            <a:r>
              <a:rPr lang="en-GB" dirty="0"/>
              <a:t>20th September 2022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855" y="355279"/>
            <a:ext cx="3860051" cy="12735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BAEA2-D277-4658-A574-4B7854D2E36E}"/>
              </a:ext>
            </a:extLst>
          </p:cNvPr>
          <p:cNvSpPr>
            <a:spLocks noGrp="1"/>
          </p:cNvSpPr>
          <p:nvPr>
            <p:ph idx="1"/>
          </p:nvPr>
        </p:nvSpPr>
        <p:spPr/>
        <p:txBody>
          <a:bodyPr>
            <a:normAutofit/>
          </a:bodyPr>
          <a:lstStyle/>
          <a:p>
            <a:r>
              <a:rPr lang="en-GB" sz="3200" b="1" i="0" dirty="0">
                <a:solidFill>
                  <a:srgbClr val="000000"/>
                </a:solidFill>
                <a:effectLst/>
                <a:latin typeface="Source Sans Pro" panose="020B0503030403020204" pitchFamily="34" charset="0"/>
              </a:rPr>
              <a:t>What do I hope to learn?</a:t>
            </a:r>
          </a:p>
          <a:p>
            <a:pPr algn="l">
              <a:buFont typeface="Arial" panose="020B0604020202020204" pitchFamily="34" charset="0"/>
              <a:buChar char="•"/>
            </a:pPr>
            <a:r>
              <a:rPr lang="en-GB" b="0" i="0" dirty="0">
                <a:solidFill>
                  <a:srgbClr val="4D4D4D"/>
                </a:solidFill>
                <a:effectLst/>
                <a:latin typeface="Source Sans Pro" panose="020B0503030403020204" pitchFamily="34" charset="0"/>
              </a:rPr>
              <a:t>Before reading a section, formulate questions and do the following:</a:t>
            </a:r>
          </a:p>
          <a:p>
            <a:pPr algn="l">
              <a:buFont typeface="Arial" panose="020B0604020202020204" pitchFamily="34" charset="0"/>
              <a:buChar char="•"/>
            </a:pPr>
            <a:r>
              <a:rPr lang="en-GB" b="0" i="0" dirty="0">
                <a:solidFill>
                  <a:srgbClr val="4D4D4D"/>
                </a:solidFill>
                <a:effectLst/>
                <a:latin typeface="Source Sans Pro" panose="020B0503030403020204" pitchFamily="34" charset="0"/>
              </a:rPr>
              <a:t>Rephrase headings into questions.</a:t>
            </a:r>
          </a:p>
          <a:p>
            <a:pPr algn="l">
              <a:buFont typeface="Arial" panose="020B0604020202020204" pitchFamily="34" charset="0"/>
              <a:buChar char="•"/>
            </a:pPr>
            <a:r>
              <a:rPr lang="en-GB" b="0" i="0" dirty="0">
                <a:solidFill>
                  <a:srgbClr val="4D4D4D"/>
                </a:solidFill>
                <a:effectLst/>
                <a:latin typeface="Source Sans Pro" panose="020B0503030403020204" pitchFamily="34" charset="0"/>
              </a:rPr>
              <a:t>Look whether the author has formulated questions at the beginning or end of the section.</a:t>
            </a:r>
          </a:p>
          <a:p>
            <a:pPr algn="l">
              <a:buFont typeface="Arial" panose="020B0604020202020204" pitchFamily="34" charset="0"/>
              <a:buChar char="•"/>
            </a:pPr>
            <a:r>
              <a:rPr lang="en-GB" b="0" i="0" dirty="0">
                <a:solidFill>
                  <a:srgbClr val="4D4D4D"/>
                </a:solidFill>
                <a:effectLst/>
                <a:latin typeface="Source Sans Pro" panose="020B0503030403020204" pitchFamily="34" charset="0"/>
              </a:rPr>
              <a:t>Recall what you already know about the topic and what you still want to learn about it.</a:t>
            </a:r>
          </a:p>
        </p:txBody>
      </p:sp>
      <p:sp>
        <p:nvSpPr>
          <p:cNvPr id="3" name="Title 2">
            <a:extLst>
              <a:ext uri="{FF2B5EF4-FFF2-40B4-BE49-F238E27FC236}">
                <a16:creationId xmlns:a16="http://schemas.microsoft.com/office/drawing/2014/main" id="{98949E62-84AA-4591-8360-EEC6219ABFB4}"/>
              </a:ext>
            </a:extLst>
          </p:cNvPr>
          <p:cNvSpPr>
            <a:spLocks noGrp="1"/>
          </p:cNvSpPr>
          <p:nvPr>
            <p:ph type="title"/>
          </p:nvPr>
        </p:nvSpPr>
        <p:spPr/>
        <p:txBody>
          <a:bodyPr/>
          <a:lstStyle/>
          <a:p>
            <a:r>
              <a:rPr kumimoji="0" lang="en-GB" altLang="en-US" sz="44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Q</a:t>
            </a:r>
            <a:r>
              <a:rPr kumimoji="0" lang="en-GB" altLang="en-US" sz="4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uestion</a:t>
            </a:r>
            <a:endParaRPr lang="en-GB" dirty="0"/>
          </a:p>
        </p:txBody>
      </p:sp>
    </p:spTree>
    <p:extLst>
      <p:ext uri="{BB962C8B-B14F-4D97-AF65-F5344CB8AC3E}">
        <p14:creationId xmlns:p14="http://schemas.microsoft.com/office/powerpoint/2010/main" val="222253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A9FFB-B0C2-40BD-AF30-9F9EDB1FB64F}"/>
              </a:ext>
            </a:extLst>
          </p:cNvPr>
          <p:cNvSpPr>
            <a:spLocks noGrp="1"/>
          </p:cNvSpPr>
          <p:nvPr>
            <p:ph idx="1"/>
          </p:nvPr>
        </p:nvSpPr>
        <p:spPr/>
        <p:txBody>
          <a:bodyPr>
            <a:normAutofit/>
          </a:bodyPr>
          <a:lstStyle/>
          <a:p>
            <a:pPr algn="l"/>
            <a:r>
              <a:rPr lang="en-GB" sz="3200" b="1" i="0" dirty="0">
                <a:solidFill>
                  <a:srgbClr val="000000"/>
                </a:solidFill>
                <a:effectLst/>
                <a:latin typeface="Source Sans Pro" panose="020B0503030403020204" pitchFamily="34" charset="0"/>
              </a:rPr>
              <a:t>Look for answers to your questions</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Read captions under images and diagrams. Pay attention to highlighted information.</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Be open-minded – pay attention to new ideas and differing opinions.</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Stop and reread difficult and unclear parts.</a:t>
            </a:r>
          </a:p>
          <a:p>
            <a:endParaRPr lang="en-GB" dirty="0"/>
          </a:p>
        </p:txBody>
      </p:sp>
      <p:sp>
        <p:nvSpPr>
          <p:cNvPr id="3" name="Title 2">
            <a:extLst>
              <a:ext uri="{FF2B5EF4-FFF2-40B4-BE49-F238E27FC236}">
                <a16:creationId xmlns:a16="http://schemas.microsoft.com/office/drawing/2014/main" id="{DE8DAD58-44BA-498C-85DD-40243DFDA58D}"/>
              </a:ext>
            </a:extLst>
          </p:cNvPr>
          <p:cNvSpPr>
            <a:spLocks noGrp="1"/>
          </p:cNvSpPr>
          <p:nvPr>
            <p:ph type="title"/>
          </p:nvPr>
        </p:nvSpPr>
        <p:spPr/>
        <p:txBody>
          <a:bodyPr/>
          <a:lstStyle/>
          <a:p>
            <a:r>
              <a:rPr kumimoji="0" lang="en-GB" altLang="en-US" sz="44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kumimoji="0" lang="en-GB" altLang="en-US" sz="4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ead.</a:t>
            </a:r>
            <a:endParaRPr lang="en-GB" dirty="0"/>
          </a:p>
        </p:txBody>
      </p:sp>
    </p:spTree>
    <p:extLst>
      <p:ext uri="{BB962C8B-B14F-4D97-AF65-F5344CB8AC3E}">
        <p14:creationId xmlns:p14="http://schemas.microsoft.com/office/powerpoint/2010/main" val="411775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8130AC-C71C-4A70-9335-50ADF31D3A17}"/>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algn="l"/>
            <a:r>
              <a:rPr lang="en-GB" sz="3200" b="1" i="0" dirty="0">
                <a:solidFill>
                  <a:srgbClr val="000000"/>
                </a:solidFill>
                <a:effectLst/>
                <a:latin typeface="Source Sans Pro" panose="020B0503030403020204" pitchFamily="34" charset="0"/>
              </a:rPr>
              <a:t>Consider what you want to remember from the information obtained.</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Think about what you've read and summarise the main ideas expressed in the text.</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If you realise there is something you have not fully understood, reread that section.</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Take notes, expressing ideas in your own words</a:t>
            </a:r>
            <a:r>
              <a:rPr lang="en-GB" sz="2000" b="0" i="0" dirty="0">
                <a:solidFill>
                  <a:srgbClr val="4D4D4D"/>
                </a:solidFill>
                <a:effectLst/>
                <a:latin typeface="Source Sans Pro" panose="020B0503030403020204" pitchFamily="34" charset="0"/>
              </a:rPr>
              <a:t>.</a:t>
            </a:r>
          </a:p>
          <a:p>
            <a:pPr marL="109728" indent="0">
              <a:buNone/>
            </a:pPr>
            <a:endParaRPr lang="en-GB" dirty="0"/>
          </a:p>
        </p:txBody>
      </p:sp>
      <p:sp>
        <p:nvSpPr>
          <p:cNvPr id="3" name="Title 2">
            <a:extLst>
              <a:ext uri="{FF2B5EF4-FFF2-40B4-BE49-F238E27FC236}">
                <a16:creationId xmlns:a16="http://schemas.microsoft.com/office/drawing/2014/main" id="{B737F7DE-69C1-47FA-8188-AB99B94388CC}"/>
              </a:ext>
            </a:extLst>
          </p:cNvPr>
          <p:cNvSpPr>
            <a:spLocks noGrp="1"/>
          </p:cNvSpPr>
          <p:nvPr>
            <p:ph type="title"/>
          </p:nvPr>
        </p:nvSpPr>
        <p:spPr/>
        <p:txBody>
          <a:bodyPr/>
          <a:lstStyle/>
          <a:p>
            <a:r>
              <a:rPr kumimoji="0" lang="en-GB" altLang="en-US" sz="44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kumimoji="0" lang="en-GB" altLang="en-US" sz="4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ecite.</a:t>
            </a:r>
            <a:endParaRPr lang="en-GB" dirty="0"/>
          </a:p>
        </p:txBody>
      </p:sp>
    </p:spTree>
    <p:extLst>
      <p:ext uri="{BB962C8B-B14F-4D97-AF65-F5344CB8AC3E}">
        <p14:creationId xmlns:p14="http://schemas.microsoft.com/office/powerpoint/2010/main" val="234155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81B00-83D3-4B8B-9501-4B48737DC96D}"/>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algn="l"/>
            <a:r>
              <a:rPr lang="en-GB" sz="3200" b="1" i="0" dirty="0">
                <a:solidFill>
                  <a:srgbClr val="000000"/>
                </a:solidFill>
                <a:effectLst/>
                <a:latin typeface="Source Sans Pro" panose="020B0503030403020204" pitchFamily="34" charset="0"/>
              </a:rPr>
              <a:t>Reread your notes and link the information with your own experience.</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After reading the whole text, reread your own notes and pay attention to the main ideas and connections between the ideas.</a:t>
            </a:r>
          </a:p>
          <a:p>
            <a:pPr algn="l">
              <a:buFont typeface="Arial" panose="020B0604020202020204" pitchFamily="34" charset="0"/>
              <a:buChar char="•"/>
            </a:pPr>
            <a:r>
              <a:rPr lang="en-GB" sz="3200" b="0" i="0" dirty="0">
                <a:solidFill>
                  <a:srgbClr val="4D4D4D"/>
                </a:solidFill>
                <a:effectLst/>
                <a:latin typeface="Source Sans Pro" panose="020B0503030403020204" pitchFamily="34" charset="0"/>
              </a:rPr>
              <a:t>Link what you have learned with your own experience and other sources of information.</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1600" b="0" i="0" u="none" strike="noStrike" cap="none" normalizeH="0" baseline="0" dirty="0">
              <a:ln>
                <a:noFill/>
              </a:ln>
              <a:solidFill>
                <a:schemeClr val="tx1"/>
              </a:solidFill>
              <a:effectLst/>
            </a:endParaRPr>
          </a:p>
          <a:p>
            <a:endParaRPr lang="en-GB" dirty="0"/>
          </a:p>
        </p:txBody>
      </p:sp>
      <p:sp>
        <p:nvSpPr>
          <p:cNvPr id="3" name="Title 2">
            <a:extLst>
              <a:ext uri="{FF2B5EF4-FFF2-40B4-BE49-F238E27FC236}">
                <a16:creationId xmlns:a16="http://schemas.microsoft.com/office/drawing/2014/main" id="{F85FC814-F4FA-4377-9573-87BFCA1F10AC}"/>
              </a:ext>
            </a:extLst>
          </p:cNvPr>
          <p:cNvSpPr>
            <a:spLocks noGrp="1"/>
          </p:cNvSpPr>
          <p:nvPr>
            <p:ph type="title"/>
          </p:nvPr>
        </p:nvSpPr>
        <p:spPr/>
        <p:txBody>
          <a:bodyPr/>
          <a:lstStyle/>
          <a:p>
            <a:r>
              <a:rPr kumimoji="0" lang="en-GB" altLang="en-US" sz="44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kumimoji="0" lang="en-GB" altLang="en-US" sz="4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eview.</a:t>
            </a:r>
            <a:endParaRPr lang="en-GB" dirty="0"/>
          </a:p>
        </p:txBody>
      </p:sp>
    </p:spTree>
    <p:extLst>
      <p:ext uri="{BB962C8B-B14F-4D97-AF65-F5344CB8AC3E}">
        <p14:creationId xmlns:p14="http://schemas.microsoft.com/office/powerpoint/2010/main" val="330866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AE10A-61EC-4177-A297-D7F2201C3ADF}"/>
              </a:ext>
            </a:extLst>
          </p:cNvPr>
          <p:cNvSpPr>
            <a:spLocks noGrp="1"/>
          </p:cNvSpPr>
          <p:nvPr>
            <p:ph idx="1"/>
          </p:nvPr>
        </p:nvSpPr>
        <p:spPr/>
        <p:txBody>
          <a:bodyPr>
            <a:normAutofit/>
          </a:bodyPr>
          <a:lstStyle/>
          <a:p>
            <a:r>
              <a:rPr lang="en-GB" sz="2400" dirty="0">
                <a:solidFill>
                  <a:srgbClr val="000000"/>
                </a:solidFill>
                <a:effectLst/>
                <a:latin typeface="Arial" panose="020B0604020202020204" pitchFamily="34" charset="0"/>
                <a:ea typeface="Times New Roman" panose="02020603050405020304" pitchFamily="18" charset="0"/>
              </a:rPr>
              <a:t>Overlearn the Material.</a:t>
            </a:r>
          </a:p>
          <a:p>
            <a:r>
              <a:rPr lang="en-GB" sz="2400" dirty="0">
                <a:solidFill>
                  <a:srgbClr val="000000"/>
                </a:solidFill>
                <a:effectLst/>
                <a:latin typeface="Arial" panose="020B0604020202020204" pitchFamily="34" charset="0"/>
                <a:ea typeface="Times New Roman" panose="02020603050405020304" pitchFamily="18" charset="0"/>
              </a:rPr>
              <a:t>Make It Meaningful</a:t>
            </a:r>
            <a:endParaRPr lang="en-GB" sz="2400" dirty="0">
              <a:solidFill>
                <a:srgbClr val="000000"/>
              </a:solidFill>
              <a:latin typeface="Arial" panose="020B0604020202020204" pitchFamily="34"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Don't Study Similar Subjects Together</a:t>
            </a:r>
            <a:endParaRPr lang="en-GB" sz="2400" dirty="0">
              <a:solidFill>
                <a:srgbClr val="000000"/>
              </a:solidFill>
              <a:latin typeface="Arial" panose="020B0604020202020204" pitchFamily="34"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Study Different Subjects in Different Rooms – if possible</a:t>
            </a:r>
          </a:p>
          <a:p>
            <a:r>
              <a:rPr lang="en-GB" sz="2400" dirty="0">
                <a:solidFill>
                  <a:srgbClr val="000000"/>
                </a:solidFill>
                <a:effectLst/>
                <a:latin typeface="Arial" panose="020B0604020202020204" pitchFamily="34" charset="0"/>
                <a:ea typeface="Times New Roman" panose="02020603050405020304" pitchFamily="18" charset="0"/>
              </a:rPr>
              <a:t>Use Separate Study Sessions</a:t>
            </a:r>
          </a:p>
          <a:p>
            <a:r>
              <a:rPr lang="en-GB" sz="2400" dirty="0">
                <a:solidFill>
                  <a:srgbClr val="000000"/>
                </a:solidFill>
                <a:effectLst/>
                <a:latin typeface="Arial" panose="020B0604020202020204" pitchFamily="34" charset="0"/>
                <a:ea typeface="Times New Roman" panose="02020603050405020304" pitchFamily="18" charset="0"/>
              </a:rPr>
              <a:t>Recitation</a:t>
            </a:r>
            <a:endParaRPr lang="en-GB" sz="2400" dirty="0">
              <a:solidFill>
                <a:srgbClr val="000000"/>
              </a:solidFill>
              <a:latin typeface="Arial" panose="020B0604020202020204" pitchFamily="34"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Active Learning.</a:t>
            </a:r>
          </a:p>
          <a:p>
            <a:r>
              <a:rPr lang="en-GB" sz="2400" dirty="0">
                <a:solidFill>
                  <a:srgbClr val="000000"/>
                </a:solidFill>
                <a:effectLst/>
                <a:latin typeface="Arial" panose="020B0604020202020204" pitchFamily="34" charset="0"/>
                <a:ea typeface="Times New Roman" panose="02020603050405020304" pitchFamily="18" charset="0"/>
              </a:rPr>
              <a:t>Feedback</a:t>
            </a:r>
            <a:endParaRPr lang="en-GB" sz="2400" dirty="0">
              <a:solidFill>
                <a:srgbClr val="000000"/>
              </a:solidFill>
              <a:latin typeface="Arial" panose="020B0604020202020204" pitchFamily="34"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Concentration</a:t>
            </a:r>
            <a:endParaRPr lang="en-GB" sz="3200" dirty="0"/>
          </a:p>
        </p:txBody>
      </p:sp>
      <p:sp>
        <p:nvSpPr>
          <p:cNvPr id="3" name="Title 2">
            <a:extLst>
              <a:ext uri="{FF2B5EF4-FFF2-40B4-BE49-F238E27FC236}">
                <a16:creationId xmlns:a16="http://schemas.microsoft.com/office/drawing/2014/main" id="{67DA5BA4-056A-493F-ADFA-FF9CA91D4166}"/>
              </a:ext>
            </a:extLst>
          </p:cNvPr>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How can I improve my memory?</a:t>
            </a:r>
          </a:p>
        </p:txBody>
      </p:sp>
    </p:spTree>
    <p:extLst>
      <p:ext uri="{BB962C8B-B14F-4D97-AF65-F5344CB8AC3E}">
        <p14:creationId xmlns:p14="http://schemas.microsoft.com/office/powerpoint/2010/main" val="344099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3ED3C-FE00-44BB-BEC6-6D95D61070BF}"/>
              </a:ext>
            </a:extLst>
          </p:cNvPr>
          <p:cNvSpPr>
            <a:spLocks noGrp="1"/>
          </p:cNvSpPr>
          <p:nvPr>
            <p:ph idx="1"/>
          </p:nvPr>
        </p:nvSpPr>
        <p:spPr>
          <a:xfrm>
            <a:off x="576146" y="812255"/>
            <a:ext cx="4453054" cy="4525963"/>
          </a:xfrm>
        </p:spPr>
        <p:txBody>
          <a:bodyPr/>
          <a:lstStyle/>
          <a:p>
            <a:r>
              <a:rPr lang="en-GB" dirty="0"/>
              <a:t>Mix It Up!</a:t>
            </a:r>
          </a:p>
        </p:txBody>
      </p:sp>
      <p:pic>
        <p:nvPicPr>
          <p:cNvPr id="5" name="Picture 4">
            <a:extLst>
              <a:ext uri="{FF2B5EF4-FFF2-40B4-BE49-F238E27FC236}">
                <a16:creationId xmlns:a16="http://schemas.microsoft.com/office/drawing/2014/main" id="{025AEF31-8994-48B2-B29E-AC8D1AF121D1}"/>
              </a:ext>
            </a:extLst>
          </p:cNvPr>
          <p:cNvPicPr>
            <a:picLocks noChangeAspect="1"/>
          </p:cNvPicPr>
          <p:nvPr/>
        </p:nvPicPr>
        <p:blipFill>
          <a:blip r:embed="rId2"/>
          <a:stretch>
            <a:fillRect/>
          </a:stretch>
        </p:blipFill>
        <p:spPr>
          <a:xfrm>
            <a:off x="4045151" y="95073"/>
            <a:ext cx="6403541" cy="6667853"/>
          </a:xfrm>
          <a:prstGeom prst="rect">
            <a:avLst/>
          </a:prstGeom>
        </p:spPr>
      </p:pic>
    </p:spTree>
    <p:extLst>
      <p:ext uri="{BB962C8B-B14F-4D97-AF65-F5344CB8AC3E}">
        <p14:creationId xmlns:p14="http://schemas.microsoft.com/office/powerpoint/2010/main" val="140428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94BDC-129E-41A5-8B0A-877579E2095D}"/>
              </a:ext>
            </a:extLst>
          </p:cNvPr>
          <p:cNvSpPr>
            <a:spLocks noGrp="1"/>
          </p:cNvSpPr>
          <p:nvPr>
            <p:ph type="title"/>
          </p:nvPr>
        </p:nvSpPr>
        <p:spPr>
          <a:xfrm>
            <a:off x="527539" y="1001469"/>
            <a:ext cx="2567354" cy="1143000"/>
          </a:xfrm>
        </p:spPr>
        <p:txBody>
          <a:bodyPr>
            <a:normAutofit fontScale="90000"/>
          </a:bodyPr>
          <a:lstStyle/>
          <a:p>
            <a:r>
              <a:rPr lang="en-GB" dirty="0"/>
              <a:t>Spider Diagram</a:t>
            </a:r>
          </a:p>
        </p:txBody>
      </p:sp>
      <p:pic>
        <p:nvPicPr>
          <p:cNvPr id="4098" name="Picture 2" descr="Spider Diagram | EdrawMax">
            <a:extLst>
              <a:ext uri="{FF2B5EF4-FFF2-40B4-BE49-F238E27FC236}">
                <a16:creationId xmlns:a16="http://schemas.microsoft.com/office/drawing/2014/main" id="{0E02FB8D-F2F0-4987-965D-887609F06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819" y="0"/>
            <a:ext cx="8292612" cy="671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8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ample of mind map">
            <a:hlinkClick r:id="rId2"/>
            <a:extLst>
              <a:ext uri="{FF2B5EF4-FFF2-40B4-BE49-F238E27FC236}">
                <a16:creationId xmlns:a16="http://schemas.microsoft.com/office/drawing/2014/main" id="{F8F2F74D-FADD-4311-A9C9-0A4A7A3E6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597" y="-140677"/>
            <a:ext cx="9588591" cy="677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6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99287" y="2855530"/>
            <a:ext cx="2291912" cy="1478018"/>
          </a:xfrm>
          <a:prstGeom prst="ellipse">
            <a:avLst/>
          </a:prstGeom>
          <a:ln w="571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100" b="1" i="1" dirty="0"/>
              <a:t>Mind-Maps</a:t>
            </a:r>
          </a:p>
        </p:txBody>
      </p:sp>
      <p:sp>
        <p:nvSpPr>
          <p:cNvPr id="5" name="Rectangle 4"/>
          <p:cNvSpPr/>
          <p:nvPr/>
        </p:nvSpPr>
        <p:spPr>
          <a:xfrm>
            <a:off x="2192066" y="975492"/>
            <a:ext cx="2861441" cy="1880038"/>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b="1" i="1" dirty="0"/>
              <a:t>Mind Mapping can greatly boost productivity and creative thinking because the technique maps out your thoughts using keywords that trigger associations in the brain to spark further ideas</a:t>
            </a:r>
          </a:p>
        </p:txBody>
      </p:sp>
      <p:sp>
        <p:nvSpPr>
          <p:cNvPr id="6" name="Rectangle 5"/>
          <p:cNvSpPr/>
          <p:nvPr/>
        </p:nvSpPr>
        <p:spPr>
          <a:xfrm>
            <a:off x="5827987" y="1154826"/>
            <a:ext cx="2526425" cy="1123292"/>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b="1" i="1" dirty="0"/>
              <a:t>There is scientific evidence to suggest that this helps improve your memory. </a:t>
            </a:r>
          </a:p>
        </p:txBody>
      </p:sp>
      <p:sp>
        <p:nvSpPr>
          <p:cNvPr id="9" name="Rectangle 8"/>
          <p:cNvSpPr/>
          <p:nvPr/>
        </p:nvSpPr>
        <p:spPr>
          <a:xfrm>
            <a:off x="2186153" y="4093122"/>
            <a:ext cx="2613134" cy="1233652"/>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b="1" i="1" dirty="0"/>
              <a:t>Use coloured pens/ highlighters to organise your thoughts. </a:t>
            </a:r>
          </a:p>
        </p:txBody>
      </p:sp>
      <p:sp>
        <p:nvSpPr>
          <p:cNvPr id="10" name="Rectangle 9"/>
          <p:cNvSpPr/>
          <p:nvPr/>
        </p:nvSpPr>
        <p:spPr>
          <a:xfrm>
            <a:off x="7518839" y="2528396"/>
            <a:ext cx="2861441" cy="1393278"/>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b="1" i="1" dirty="0"/>
              <a:t>These can be used to organise a lot of different ideas, for example different 8 Mark questions in English. </a:t>
            </a:r>
          </a:p>
        </p:txBody>
      </p:sp>
      <p:sp>
        <p:nvSpPr>
          <p:cNvPr id="11" name="Rectangle 10"/>
          <p:cNvSpPr/>
          <p:nvPr/>
        </p:nvSpPr>
        <p:spPr>
          <a:xfrm>
            <a:off x="6762094" y="4709948"/>
            <a:ext cx="2613134" cy="967607"/>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b="1" i="1" dirty="0"/>
              <a:t>These can be created on a computer. </a:t>
            </a:r>
          </a:p>
        </p:txBody>
      </p:sp>
      <p:cxnSp>
        <p:nvCxnSpPr>
          <p:cNvPr id="3" name="Straight Connector 2"/>
          <p:cNvCxnSpPr/>
          <p:nvPr/>
        </p:nvCxnSpPr>
        <p:spPr>
          <a:xfrm flipV="1">
            <a:off x="6147239" y="2278117"/>
            <a:ext cx="212835" cy="577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92184" y="3423088"/>
            <a:ext cx="426655"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798303" y="3967986"/>
            <a:ext cx="212835" cy="577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692378" y="2855529"/>
            <a:ext cx="148293" cy="679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1"/>
          </p:cNvCxnSpPr>
          <p:nvPr/>
        </p:nvCxnSpPr>
        <p:spPr>
          <a:xfrm>
            <a:off x="6360073" y="4267527"/>
            <a:ext cx="402020" cy="926224"/>
          </a:xfrm>
          <a:prstGeom prst="line">
            <a:avLst/>
          </a:prstGeom>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A8628E92-8F6A-4996-B221-F99941113D9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045700" y="6235700"/>
            <a:ext cx="406400" cy="406400"/>
          </a:xfrm>
          <a:prstGeom prst="rect">
            <a:avLst/>
          </a:prstGeom>
        </p:spPr>
      </p:pic>
    </p:spTree>
    <p:custDataLst>
      <p:tags r:id="rId1"/>
    </p:custDataLst>
    <p:extLst>
      <p:ext uri="{BB962C8B-B14F-4D97-AF65-F5344CB8AC3E}">
        <p14:creationId xmlns:p14="http://schemas.microsoft.com/office/powerpoint/2010/main" val="1101766595"/>
      </p:ext>
    </p:extLst>
  </p:cSld>
  <p:clrMapOvr>
    <a:masterClrMapping/>
  </p:clrMapOvr>
  <mc:AlternateContent xmlns:mc="http://schemas.openxmlformats.org/markup-compatibility/2006" xmlns:p14="http://schemas.microsoft.com/office/powerpoint/2010/main">
    <mc:Choice Requires="p14">
      <p:transition spd="slow" p14:dur="2000" advTm="22377"/>
    </mc:Choice>
    <mc:Fallback xmlns="">
      <p:transition spd="slow" advTm="22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329" y="372462"/>
            <a:ext cx="3850729" cy="656339"/>
          </a:xfrm>
        </p:spPr>
        <p:txBody>
          <a:bodyPr>
            <a:normAutofit fontScale="90000"/>
          </a:bodyPr>
          <a:lstStyle/>
          <a:p>
            <a:r>
              <a:rPr lang="en-GB" sz="4000" b="1" u="sng" dirty="0">
                <a:latin typeface="Arial" panose="020B0604020202020204" pitchFamily="34" charset="0"/>
                <a:cs typeface="Arial" panose="020B0604020202020204" pitchFamily="34" charset="0"/>
              </a:rPr>
              <a:t>Flash Cards</a:t>
            </a:r>
          </a:p>
        </p:txBody>
      </p:sp>
      <p:sp>
        <p:nvSpPr>
          <p:cNvPr id="4" name="Rectangle 3"/>
          <p:cNvSpPr/>
          <p:nvPr/>
        </p:nvSpPr>
        <p:spPr>
          <a:xfrm>
            <a:off x="2828598" y="1566699"/>
            <a:ext cx="2684079" cy="1194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i="1" dirty="0">
                <a:solidFill>
                  <a:schemeClr val="tx1"/>
                </a:solidFill>
              </a:rPr>
              <a:t>Quotation</a:t>
            </a:r>
          </a:p>
        </p:txBody>
      </p:sp>
      <p:sp>
        <p:nvSpPr>
          <p:cNvPr id="9" name="Rectangle 8"/>
          <p:cNvSpPr/>
          <p:nvPr/>
        </p:nvSpPr>
        <p:spPr>
          <a:xfrm>
            <a:off x="6166945" y="1560785"/>
            <a:ext cx="2684079" cy="1194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i="1" dirty="0">
                <a:solidFill>
                  <a:schemeClr val="tx1"/>
                </a:solidFill>
              </a:rPr>
              <a:t>Analysis</a:t>
            </a:r>
          </a:p>
        </p:txBody>
      </p:sp>
      <p:sp>
        <p:nvSpPr>
          <p:cNvPr id="10" name="Rectangle 9"/>
          <p:cNvSpPr/>
          <p:nvPr/>
        </p:nvSpPr>
        <p:spPr>
          <a:xfrm>
            <a:off x="2828598" y="2873265"/>
            <a:ext cx="2684079" cy="1194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i="1" dirty="0">
                <a:solidFill>
                  <a:schemeClr val="tx1"/>
                </a:solidFill>
              </a:rPr>
              <a:t>Concept	</a:t>
            </a:r>
          </a:p>
        </p:txBody>
      </p:sp>
      <p:sp>
        <p:nvSpPr>
          <p:cNvPr id="11" name="Rectangle 10"/>
          <p:cNvSpPr/>
          <p:nvPr/>
        </p:nvSpPr>
        <p:spPr>
          <a:xfrm>
            <a:off x="6166945" y="2873265"/>
            <a:ext cx="2684079" cy="1194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i="1" dirty="0">
                <a:solidFill>
                  <a:schemeClr val="tx1"/>
                </a:solidFill>
              </a:rPr>
              <a:t>Definition</a:t>
            </a:r>
          </a:p>
        </p:txBody>
      </p:sp>
      <p:sp>
        <p:nvSpPr>
          <p:cNvPr id="12" name="Rectangle 11"/>
          <p:cNvSpPr/>
          <p:nvPr/>
        </p:nvSpPr>
        <p:spPr>
          <a:xfrm>
            <a:off x="2856188" y="4185746"/>
            <a:ext cx="2656489" cy="1194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i="1" dirty="0">
                <a:solidFill>
                  <a:schemeClr val="tx1"/>
                </a:solidFill>
              </a:rPr>
              <a:t>Formula</a:t>
            </a:r>
          </a:p>
        </p:txBody>
      </p:sp>
      <p:sp>
        <p:nvSpPr>
          <p:cNvPr id="13" name="Rectangle 12"/>
          <p:cNvSpPr/>
          <p:nvPr/>
        </p:nvSpPr>
        <p:spPr>
          <a:xfrm>
            <a:off x="6166945" y="4185746"/>
            <a:ext cx="2684079" cy="1194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i="1" dirty="0">
                <a:solidFill>
                  <a:schemeClr val="tx1"/>
                </a:solidFill>
              </a:rPr>
              <a:t>When to use – simple steps</a:t>
            </a:r>
          </a:p>
        </p:txBody>
      </p:sp>
      <p:sp>
        <p:nvSpPr>
          <p:cNvPr id="14" name="Notched Right Arrow 13"/>
          <p:cNvSpPr/>
          <p:nvPr/>
        </p:nvSpPr>
        <p:spPr>
          <a:xfrm>
            <a:off x="5674273" y="2051488"/>
            <a:ext cx="402020" cy="2956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Notched Right Arrow 14"/>
          <p:cNvSpPr/>
          <p:nvPr/>
        </p:nvSpPr>
        <p:spPr>
          <a:xfrm>
            <a:off x="5682156" y="4635062"/>
            <a:ext cx="402020" cy="2956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Notched Right Arrow 15"/>
          <p:cNvSpPr/>
          <p:nvPr/>
        </p:nvSpPr>
        <p:spPr>
          <a:xfrm>
            <a:off x="5682156" y="3322582"/>
            <a:ext cx="402020" cy="2956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gular Pentagon 16"/>
          <p:cNvSpPr/>
          <p:nvPr/>
        </p:nvSpPr>
        <p:spPr>
          <a:xfrm rot="19827510">
            <a:off x="1632583" y="1390587"/>
            <a:ext cx="1647681" cy="1022236"/>
          </a:xfrm>
          <a:prstGeom prst="pentagon">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English</a:t>
            </a:r>
          </a:p>
        </p:txBody>
      </p:sp>
      <p:sp>
        <p:nvSpPr>
          <p:cNvPr id="18" name="Regular Pentagon 17"/>
          <p:cNvSpPr/>
          <p:nvPr/>
        </p:nvSpPr>
        <p:spPr>
          <a:xfrm rot="19827510">
            <a:off x="1739626" y="2802596"/>
            <a:ext cx="1518815" cy="910457"/>
          </a:xfrm>
          <a:prstGeom prst="pentagon">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Music</a:t>
            </a:r>
          </a:p>
        </p:txBody>
      </p:sp>
      <p:sp>
        <p:nvSpPr>
          <p:cNvPr id="19" name="Regular Pentagon 18"/>
          <p:cNvSpPr/>
          <p:nvPr/>
        </p:nvSpPr>
        <p:spPr>
          <a:xfrm rot="19827510">
            <a:off x="1743319" y="4097814"/>
            <a:ext cx="1586914" cy="910457"/>
          </a:xfrm>
          <a:prstGeom prst="pentagon">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Maths</a:t>
            </a:r>
          </a:p>
        </p:txBody>
      </p:sp>
      <p:sp>
        <p:nvSpPr>
          <p:cNvPr id="3" name="Rectangle 2">
            <a:extLst>
              <a:ext uri="{FF2B5EF4-FFF2-40B4-BE49-F238E27FC236}">
                <a16:creationId xmlns:a16="http://schemas.microsoft.com/office/drawing/2014/main" id="{C1315E74-B3D8-4368-ACB5-45CF869CA00E}"/>
              </a:ext>
            </a:extLst>
          </p:cNvPr>
          <p:cNvSpPr/>
          <p:nvPr/>
        </p:nvSpPr>
        <p:spPr>
          <a:xfrm>
            <a:off x="8933792" y="1560786"/>
            <a:ext cx="2061310" cy="3614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i="1" dirty="0"/>
              <a:t>These could be used in almost every subject and can be bought in most supermarkets or made out of plain card. </a:t>
            </a:r>
          </a:p>
        </p:txBody>
      </p:sp>
      <p:pic>
        <p:nvPicPr>
          <p:cNvPr id="5" name="Audio 4">
            <a:hlinkClick r:id="" action="ppaction://media"/>
            <a:extLst>
              <a:ext uri="{FF2B5EF4-FFF2-40B4-BE49-F238E27FC236}">
                <a16:creationId xmlns:a16="http://schemas.microsoft.com/office/drawing/2014/main" id="{4322F7EE-BC9F-459B-8B65-2EE53614772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045700" y="6235700"/>
            <a:ext cx="406400" cy="406400"/>
          </a:xfrm>
          <a:prstGeom prst="rect">
            <a:avLst/>
          </a:prstGeom>
        </p:spPr>
      </p:pic>
    </p:spTree>
    <p:custDataLst>
      <p:tags r:id="rId1"/>
    </p:custDataLst>
    <p:extLst>
      <p:ext uri="{BB962C8B-B14F-4D97-AF65-F5344CB8AC3E}">
        <p14:creationId xmlns:p14="http://schemas.microsoft.com/office/powerpoint/2010/main" val="3408998084"/>
      </p:ext>
    </p:extLst>
  </p:cSld>
  <p:clrMapOvr>
    <a:masterClrMapping/>
  </p:clrMapOvr>
  <mc:AlternateContent xmlns:mc="http://schemas.openxmlformats.org/markup-compatibility/2006" xmlns:p14="http://schemas.microsoft.com/office/powerpoint/2010/main">
    <mc:Choice Requires="p14">
      <p:transition spd="slow" p14:dur="2000" advTm="28197"/>
    </mc:Choice>
    <mc:Fallback xmlns="">
      <p:transition spd="slow" advTm="28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54FECF-8602-408C-8E47-02AFF18F86BB}"/>
              </a:ext>
            </a:extLst>
          </p:cNvPr>
          <p:cNvSpPr>
            <a:spLocks noGrp="1"/>
          </p:cNvSpPr>
          <p:nvPr>
            <p:ph idx="1"/>
          </p:nvPr>
        </p:nvSpPr>
        <p:spPr/>
        <p:txBody>
          <a:bodyPr/>
          <a:lstStyle/>
          <a:p>
            <a:pPr marL="109728" indent="0">
              <a:buNone/>
            </a:pPr>
            <a:r>
              <a:rPr lang="en-GB" dirty="0"/>
              <a:t>National 5 and Higher Courses require:  </a:t>
            </a:r>
          </a:p>
          <a:p>
            <a:r>
              <a:rPr lang="en-GB" b="1" dirty="0"/>
              <a:t>160 Hours </a:t>
            </a:r>
            <a:r>
              <a:rPr lang="en-GB" dirty="0"/>
              <a:t>of Directed Learning (in school/assessments/exams) and </a:t>
            </a:r>
            <a:r>
              <a:rPr lang="en-GB" b="1" dirty="0"/>
              <a:t>80 hours of self-directed </a:t>
            </a:r>
            <a:r>
              <a:rPr lang="en-GB" dirty="0"/>
              <a:t>learning ( homework, studying, supported study etc.) </a:t>
            </a:r>
          </a:p>
          <a:p>
            <a:endParaRPr lang="en-GB" dirty="0"/>
          </a:p>
          <a:p>
            <a:pPr marL="109728" indent="0">
              <a:buNone/>
            </a:pPr>
            <a:r>
              <a:rPr lang="en-GB" dirty="0"/>
              <a:t>Advanced Higher Courses require:</a:t>
            </a:r>
          </a:p>
          <a:p>
            <a:r>
              <a:rPr lang="en-GB" dirty="0"/>
              <a:t>160 Hours of Directed Learning ( in school ) and </a:t>
            </a:r>
            <a:r>
              <a:rPr lang="en-GB" b="1" dirty="0"/>
              <a:t>160 hours of self-directed learning </a:t>
            </a:r>
          </a:p>
          <a:p>
            <a:endParaRPr lang="en-GB" dirty="0"/>
          </a:p>
        </p:txBody>
      </p:sp>
      <p:sp>
        <p:nvSpPr>
          <p:cNvPr id="3" name="Title 2">
            <a:extLst>
              <a:ext uri="{FF2B5EF4-FFF2-40B4-BE49-F238E27FC236}">
                <a16:creationId xmlns:a16="http://schemas.microsoft.com/office/drawing/2014/main" id="{E55DC67D-79FE-41F0-8102-4E65DE2ED69D}"/>
              </a:ext>
            </a:extLst>
          </p:cNvPr>
          <p:cNvSpPr>
            <a:spLocks noGrp="1"/>
          </p:cNvSpPr>
          <p:nvPr>
            <p:ph type="title"/>
          </p:nvPr>
        </p:nvSpPr>
        <p:spPr/>
        <p:txBody>
          <a:bodyPr>
            <a:normAutofit/>
          </a:bodyPr>
          <a:lstStyle/>
          <a:p>
            <a:r>
              <a:rPr lang="en-GB" sz="3200" dirty="0">
                <a:solidFill>
                  <a:schemeClr val="tx1"/>
                </a:solidFill>
                <a:latin typeface="Arial" panose="020B0604020202020204" pitchFamily="34" charset="0"/>
                <a:cs typeface="Arial" panose="020B0604020202020204" pitchFamily="34" charset="0"/>
              </a:rPr>
              <a:t>Why Study?</a:t>
            </a:r>
          </a:p>
        </p:txBody>
      </p:sp>
    </p:spTree>
    <p:extLst>
      <p:ext uri="{BB962C8B-B14F-4D97-AF65-F5344CB8AC3E}">
        <p14:creationId xmlns:p14="http://schemas.microsoft.com/office/powerpoint/2010/main" val="374494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984361"/>
            <a:ext cx="7200900" cy="712405"/>
          </a:xfrm>
        </p:spPr>
        <p:txBody>
          <a:bodyPr>
            <a:normAutofit/>
          </a:bodyPr>
          <a:lstStyle/>
          <a:p>
            <a:pPr algn="ctr"/>
            <a:r>
              <a:rPr lang="en-GB" sz="4000" b="1" u="sng" dirty="0">
                <a:latin typeface="Arial" panose="020B0604020202020204" pitchFamily="34" charset="0"/>
                <a:cs typeface="Arial" panose="020B0604020202020204" pitchFamily="34" charset="0"/>
              </a:rPr>
              <a:t>Teach Someone Else</a:t>
            </a:r>
          </a:p>
        </p:txBody>
      </p:sp>
      <p:sp>
        <p:nvSpPr>
          <p:cNvPr id="3" name="Content Placeholder 2"/>
          <p:cNvSpPr>
            <a:spLocks noGrp="1"/>
          </p:cNvSpPr>
          <p:nvPr>
            <p:ph idx="1"/>
          </p:nvPr>
        </p:nvSpPr>
        <p:spPr>
          <a:xfrm>
            <a:off x="1748660" y="1696766"/>
            <a:ext cx="8808983" cy="1300655"/>
          </a:xfrm>
          <a:solidFill>
            <a:schemeClr val="bg1"/>
          </a:solidFill>
        </p:spPr>
        <p:txBody>
          <a:bodyPr>
            <a:noAutofit/>
          </a:bodyPr>
          <a:lstStyle/>
          <a:p>
            <a:pPr marL="0" indent="0">
              <a:buNone/>
            </a:pPr>
            <a:r>
              <a:rPr lang="en-GB" sz="2100" i="1" dirty="0">
                <a:latin typeface="Arial" panose="020B0604020202020204" pitchFamily="34" charset="0"/>
                <a:cs typeface="Arial" panose="020B0604020202020204" pitchFamily="34" charset="0"/>
              </a:rPr>
              <a:t>The learning-by-teaching effect has been demonstrated in many studies. Students who spend time teaching what they’ve learned go on to show better understanding and knowledge retention than students who simply spend the same time re-studying. </a:t>
            </a:r>
          </a:p>
        </p:txBody>
      </p:sp>
      <p:pic>
        <p:nvPicPr>
          <p:cNvPr id="3076" name="Picture 4" descr="Image result for the best way to learn something is to teach 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807" y="3201955"/>
            <a:ext cx="2276886" cy="303584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4920343" y="3109432"/>
            <a:ext cx="2873828" cy="3220894"/>
          </a:xfrm>
          <a:prstGeom prst="cloud">
            <a:avLst/>
          </a:prstGeom>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i="1" dirty="0">
                <a:latin typeface="Arial" panose="020B0604020202020204" pitchFamily="34" charset="0"/>
                <a:cs typeface="Arial" panose="020B0604020202020204" pitchFamily="34" charset="0"/>
              </a:rPr>
              <a:t>Please don’t panic if you don’t understand it – the goal is that they do!</a:t>
            </a:r>
          </a:p>
        </p:txBody>
      </p:sp>
      <p:sp>
        <p:nvSpPr>
          <p:cNvPr id="6" name="Rectangle 5">
            <a:extLst>
              <a:ext uri="{FF2B5EF4-FFF2-40B4-BE49-F238E27FC236}">
                <a16:creationId xmlns:a16="http://schemas.microsoft.com/office/drawing/2014/main" id="{3D7E0220-DCDC-43CE-916E-C70CF522147B}"/>
              </a:ext>
            </a:extLst>
          </p:cNvPr>
          <p:cNvSpPr/>
          <p:nvPr/>
        </p:nvSpPr>
        <p:spPr>
          <a:xfrm>
            <a:off x="2463020" y="3294478"/>
            <a:ext cx="2268415" cy="30358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i="1" dirty="0">
                <a:solidFill>
                  <a:schemeClr val="tx2"/>
                </a:solidFill>
                <a:latin typeface="Arial" panose="020B0604020202020204" pitchFamily="34" charset="0"/>
                <a:cs typeface="Arial" panose="020B0604020202020204" pitchFamily="34" charset="0"/>
              </a:rPr>
              <a:t>Therefore, let your child teach you what they’ve been studying. </a:t>
            </a:r>
          </a:p>
          <a:p>
            <a:pPr algn="ctr"/>
            <a:endParaRPr lang="en-GB" b="1" i="1" dirty="0">
              <a:solidFill>
                <a:schemeClr val="tx2"/>
              </a:solidFill>
              <a:latin typeface="Arial" panose="020B0604020202020204" pitchFamily="34" charset="0"/>
              <a:cs typeface="Arial" panose="020B0604020202020204" pitchFamily="34" charset="0"/>
            </a:endParaRPr>
          </a:p>
          <a:p>
            <a:pPr algn="ctr"/>
            <a:r>
              <a:rPr lang="en-GB" b="1" i="1" dirty="0">
                <a:solidFill>
                  <a:schemeClr val="tx2"/>
                </a:solidFill>
                <a:latin typeface="Arial" panose="020B0604020202020204" pitchFamily="34" charset="0"/>
                <a:cs typeface="Arial" panose="020B0604020202020204" pitchFamily="34" charset="0"/>
              </a:rPr>
              <a:t>If they can teach you, this shows that they understand it themselves!</a:t>
            </a:r>
          </a:p>
          <a:p>
            <a:pPr algn="ctr"/>
            <a:endParaRPr lang="en-GB" b="1" i="1" dirty="0">
              <a:solidFill>
                <a:schemeClr val="tx2"/>
              </a:solidFill>
            </a:endParaRPr>
          </a:p>
        </p:txBody>
      </p:sp>
      <p:pic>
        <p:nvPicPr>
          <p:cNvPr id="9" name="Audio 8">
            <a:hlinkClick r:id="" action="ppaction://media"/>
            <a:extLst>
              <a:ext uri="{FF2B5EF4-FFF2-40B4-BE49-F238E27FC236}">
                <a16:creationId xmlns:a16="http://schemas.microsoft.com/office/drawing/2014/main" id="{0B3F403E-AF76-4A26-AD4B-383BED9486F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045700" y="6235700"/>
            <a:ext cx="406400" cy="406400"/>
          </a:xfrm>
          <a:prstGeom prst="rect">
            <a:avLst/>
          </a:prstGeom>
        </p:spPr>
      </p:pic>
    </p:spTree>
    <p:custDataLst>
      <p:tags r:id="rId1"/>
    </p:custDataLst>
    <p:extLst>
      <p:ext uri="{BB962C8B-B14F-4D97-AF65-F5344CB8AC3E}">
        <p14:creationId xmlns:p14="http://schemas.microsoft.com/office/powerpoint/2010/main" val="3545359798"/>
      </p:ext>
    </p:extLst>
  </p:cSld>
  <p:clrMapOvr>
    <a:masterClrMapping/>
  </p:clrMapOvr>
  <mc:AlternateContent xmlns:mc="http://schemas.openxmlformats.org/markup-compatibility/2006" xmlns:p14="http://schemas.microsoft.com/office/powerpoint/2010/main">
    <mc:Choice Requires="p14">
      <p:transition spd="slow" p14:dur="2000" advTm="18874"/>
    </mc:Choice>
    <mc:Fallback xmlns="">
      <p:transition spd="slow" advTm="18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Past Papers </a:t>
            </a:r>
          </a:p>
        </p:txBody>
      </p:sp>
      <p:sp>
        <p:nvSpPr>
          <p:cNvPr id="3" name="Content Placeholder 2"/>
          <p:cNvSpPr>
            <a:spLocks noGrp="1"/>
          </p:cNvSpPr>
          <p:nvPr>
            <p:ph idx="1"/>
          </p:nvPr>
        </p:nvSpPr>
        <p:spPr>
          <a:xfrm>
            <a:off x="1225704" y="1417638"/>
            <a:ext cx="7721162" cy="3038804"/>
          </a:xfrm>
        </p:spPr>
        <p:txBody>
          <a:bodyPr>
            <a:noAutofit/>
          </a:bodyPr>
          <a:lstStyle/>
          <a:p>
            <a:r>
              <a:rPr lang="en-GB" sz="3200" dirty="0">
                <a:latin typeface="Arial" panose="020B0604020202020204" pitchFamily="34" charset="0"/>
                <a:cs typeface="Arial" panose="020B0604020202020204" pitchFamily="34" charset="0"/>
              </a:rPr>
              <a:t>All Past Papers can be found on the </a:t>
            </a:r>
            <a:r>
              <a:rPr lang="en-GB" sz="3200" dirty="0">
                <a:latin typeface="Arial" panose="020B0604020202020204" pitchFamily="34" charset="0"/>
                <a:cs typeface="Arial" panose="020B0604020202020204" pitchFamily="34" charset="0"/>
                <a:hlinkClick r:id="rId5"/>
              </a:rPr>
              <a:t>SQA website. </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Class teachers will also be able to provide paper copies of these if you ask. </a:t>
            </a:r>
          </a:p>
          <a:p>
            <a:r>
              <a:rPr lang="en-GB" sz="3200" dirty="0">
                <a:latin typeface="Arial" panose="020B0604020202020204" pitchFamily="34" charset="0"/>
                <a:cs typeface="Arial" panose="020B0604020202020204" pitchFamily="34" charset="0"/>
              </a:rPr>
              <a:t>Consolidating your learning with a past paper is a good way to check your understanding. </a:t>
            </a:r>
          </a:p>
        </p:txBody>
      </p:sp>
      <p:pic>
        <p:nvPicPr>
          <p:cNvPr id="2050" name="Picture 2" descr="Image result for SQ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1420" y="274638"/>
            <a:ext cx="1421360" cy="1421360"/>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 13">
            <a:hlinkClick r:id="" action="ppaction://media"/>
            <a:extLst>
              <a:ext uri="{FF2B5EF4-FFF2-40B4-BE49-F238E27FC236}">
                <a16:creationId xmlns:a16="http://schemas.microsoft.com/office/drawing/2014/main" id="{7BD4BB49-346A-4765-B0D5-7F909617F61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045700" y="6235700"/>
            <a:ext cx="406400" cy="406400"/>
          </a:xfrm>
          <a:prstGeom prst="rect">
            <a:avLst/>
          </a:prstGeom>
        </p:spPr>
      </p:pic>
    </p:spTree>
    <p:custDataLst>
      <p:tags r:id="rId1"/>
    </p:custDataLst>
    <p:extLst>
      <p:ext uri="{BB962C8B-B14F-4D97-AF65-F5344CB8AC3E}">
        <p14:creationId xmlns:p14="http://schemas.microsoft.com/office/powerpoint/2010/main" val="2164188895"/>
      </p:ext>
    </p:extLst>
  </p:cSld>
  <p:clrMapOvr>
    <a:masterClrMapping/>
  </p:clrMapOvr>
  <mc:AlternateContent xmlns:mc="http://schemas.openxmlformats.org/markup-compatibility/2006" xmlns:p14="http://schemas.microsoft.com/office/powerpoint/2010/main">
    <mc:Choice Requires="p14">
      <p:transition spd="slow" p14:dur="2000" advTm="29831"/>
    </mc:Choice>
    <mc:Fallback xmlns="">
      <p:transition spd="slow" advTm="29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u="sng" dirty="0">
                <a:latin typeface="Arial" panose="020B0604020202020204" pitchFamily="34" charset="0"/>
                <a:cs typeface="Arial" panose="020B0604020202020204" pitchFamily="34" charset="0"/>
              </a:rPr>
              <a:t>Supported Study</a:t>
            </a:r>
          </a:p>
        </p:txBody>
      </p:sp>
      <p:sp>
        <p:nvSpPr>
          <p:cNvPr id="3" name="Content Placeholder 2"/>
          <p:cNvSpPr>
            <a:spLocks noGrp="1"/>
          </p:cNvSpPr>
          <p:nvPr>
            <p:ph idx="1"/>
          </p:nvPr>
        </p:nvSpPr>
        <p:spPr>
          <a:xfrm>
            <a:off x="609600" y="1417637"/>
            <a:ext cx="7463883" cy="4314089"/>
          </a:xfrm>
        </p:spPr>
        <p:txBody>
          <a:bodyPr>
            <a:normAutofit/>
          </a:bodyPr>
          <a:lstStyle/>
          <a:p>
            <a:pPr marL="0" indent="0">
              <a:buNone/>
            </a:pPr>
            <a:r>
              <a:rPr lang="en-GB" sz="2400" dirty="0">
                <a:latin typeface="Arial" panose="020B0604020202020204" pitchFamily="34" charset="0"/>
                <a:cs typeface="Arial" panose="020B0604020202020204" pitchFamily="34" charset="0"/>
              </a:rPr>
              <a:t>We are running Raising Attainment Booster Classes online and in class (after school) this year – please encourage your child to attend as this will support their study outside of the classroom.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Feel free to listen in, so you can discuss what they have learned afterwards.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Online lessons are also still available to increase the opportunity for further supported.</a:t>
            </a:r>
          </a:p>
          <a:p>
            <a:pPr marL="0" indent="0">
              <a:buNone/>
            </a:pPr>
            <a:endParaRPr lang="en-GB" sz="2400" b="1" i="1" dirty="0"/>
          </a:p>
        </p:txBody>
      </p:sp>
      <p:pic>
        <p:nvPicPr>
          <p:cNvPr id="1026" name="Picture 2" descr="Image result for supported stud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317" y="1199419"/>
            <a:ext cx="3062833" cy="3573303"/>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0BE06E5F-E9F3-44D0-BFBD-CAB6984C65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45700" y="6235700"/>
            <a:ext cx="406400" cy="406400"/>
          </a:xfrm>
          <a:prstGeom prst="rect">
            <a:avLst/>
          </a:prstGeom>
        </p:spPr>
      </p:pic>
    </p:spTree>
    <p:extLst>
      <p:ext uri="{BB962C8B-B14F-4D97-AF65-F5344CB8AC3E}">
        <p14:creationId xmlns:p14="http://schemas.microsoft.com/office/powerpoint/2010/main" val="3979229127"/>
      </p:ext>
    </p:extLst>
  </p:cSld>
  <p:clrMapOvr>
    <a:masterClrMapping/>
  </p:clrMapOvr>
  <mc:AlternateContent xmlns:mc="http://schemas.openxmlformats.org/markup-compatibility/2006" xmlns:p14="http://schemas.microsoft.com/office/powerpoint/2010/main">
    <mc:Choice Requires="p14">
      <p:transition spd="slow" p14:dur="2000" advTm="30571"/>
    </mc:Choice>
    <mc:Fallback xmlns="">
      <p:transition spd="slow" advTm="30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52050-745E-43E6-86BF-F918C35ADEDA}"/>
              </a:ext>
            </a:extLst>
          </p:cNvPr>
          <p:cNvSpPr>
            <a:spLocks noGrp="1"/>
          </p:cNvSpPr>
          <p:nvPr>
            <p:ph type="title"/>
          </p:nvPr>
        </p:nvSpPr>
        <p:spPr>
          <a:xfrm>
            <a:off x="598449" y="1233643"/>
            <a:ext cx="3538654" cy="1143000"/>
          </a:xfrm>
        </p:spPr>
        <p:txBody>
          <a:bodyPr>
            <a:normAutofit fontScale="90000"/>
          </a:bodyPr>
          <a:lstStyle/>
          <a:p>
            <a:r>
              <a:rPr lang="en-GB" dirty="0"/>
              <a:t>Variety is the key!</a:t>
            </a:r>
          </a:p>
        </p:txBody>
      </p:sp>
      <p:pic>
        <p:nvPicPr>
          <p:cNvPr id="5" name="Picture 4">
            <a:extLst>
              <a:ext uri="{FF2B5EF4-FFF2-40B4-BE49-F238E27FC236}">
                <a16:creationId xmlns:a16="http://schemas.microsoft.com/office/drawing/2014/main" id="{CBC2A1F0-B192-4A1E-83BA-348FE7264C2B}"/>
              </a:ext>
            </a:extLst>
          </p:cNvPr>
          <p:cNvPicPr>
            <a:picLocks noChangeAspect="1"/>
          </p:cNvPicPr>
          <p:nvPr/>
        </p:nvPicPr>
        <p:blipFill>
          <a:blip r:embed="rId2"/>
          <a:stretch>
            <a:fillRect/>
          </a:stretch>
        </p:blipFill>
        <p:spPr>
          <a:xfrm>
            <a:off x="5061468" y="256479"/>
            <a:ext cx="5986862" cy="6166624"/>
          </a:xfrm>
          <a:prstGeom prst="rect">
            <a:avLst/>
          </a:prstGeom>
        </p:spPr>
      </p:pic>
    </p:spTree>
    <p:extLst>
      <p:ext uri="{BB962C8B-B14F-4D97-AF65-F5344CB8AC3E}">
        <p14:creationId xmlns:p14="http://schemas.microsoft.com/office/powerpoint/2010/main" val="373701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6E251E-3CE6-48C5-A6D1-3EB885229E04}"/>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B664F73D-63E9-49D3-8343-6DA1A5FB774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25027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831BB9D-8196-459D-B378-5E27C7C75162}"/>
              </a:ext>
            </a:extLst>
          </p:cNvPr>
          <p:cNvSpPr>
            <a:spLocks noGrp="1"/>
          </p:cNvSpPr>
          <p:nvPr>
            <p:ph idx="1"/>
          </p:nvPr>
        </p:nvSpPr>
        <p:spPr>
          <a:xfrm>
            <a:off x="609600" y="756499"/>
            <a:ext cx="10972800" cy="4525963"/>
          </a:xfrm>
        </p:spPr>
        <p:txBody>
          <a:bodyPr/>
          <a:lstStyle/>
          <a:p>
            <a:pPr marL="109728" indent="0">
              <a:buNone/>
            </a:pPr>
            <a:r>
              <a:rPr lang="en-GB" sz="3200" b="1" dirty="0">
                <a:latin typeface="Arial" panose="020B0604020202020204" pitchFamily="34" charset="0"/>
                <a:cs typeface="Arial" panose="020B0604020202020204" pitchFamily="34" charset="0"/>
              </a:rPr>
              <a:t>National 5/Higher/Advanced Higher </a:t>
            </a:r>
          </a:p>
          <a:p>
            <a:pPr marL="109728" indent="0">
              <a:buNone/>
            </a:pPr>
            <a:endParaRPr lang="en-GB" dirty="0"/>
          </a:p>
          <a:p>
            <a:r>
              <a:rPr lang="en-GB" dirty="0"/>
              <a:t>160 directed learning hours ( timetable runs June-May)</a:t>
            </a:r>
          </a:p>
          <a:p>
            <a:r>
              <a:rPr lang="en-GB" dirty="0"/>
              <a:t>176 teaching days</a:t>
            </a:r>
          </a:p>
          <a:p>
            <a:r>
              <a:rPr lang="en-GB" dirty="0"/>
              <a:t>Roughly 1 hour per day required for teaching and learning/assessments</a:t>
            </a:r>
          </a:p>
          <a:p>
            <a:pPr>
              <a:buFont typeface="Wingdings" panose="05000000000000000000" pitchFamily="2" charset="2"/>
              <a:buChar char="Ø"/>
            </a:pPr>
            <a:endParaRPr lang="en-GB" dirty="0"/>
          </a:p>
          <a:p>
            <a:r>
              <a:rPr lang="en-GB" dirty="0"/>
              <a:t>A tight squeeze!</a:t>
            </a:r>
          </a:p>
        </p:txBody>
      </p:sp>
    </p:spTree>
    <p:extLst>
      <p:ext uri="{BB962C8B-B14F-4D97-AF65-F5344CB8AC3E}">
        <p14:creationId xmlns:p14="http://schemas.microsoft.com/office/powerpoint/2010/main" val="398083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7D3256-484F-4F9F-A320-2FE7B14AD2B1}"/>
              </a:ext>
            </a:extLst>
          </p:cNvPr>
          <p:cNvSpPr>
            <a:spLocks noGrp="1"/>
          </p:cNvSpPr>
          <p:nvPr>
            <p:ph idx="1"/>
          </p:nvPr>
        </p:nvSpPr>
        <p:spPr>
          <a:xfrm>
            <a:off x="442332" y="656139"/>
            <a:ext cx="10972800" cy="4525963"/>
          </a:xfrm>
        </p:spPr>
        <p:txBody>
          <a:bodyPr>
            <a:normAutofit fontScale="92500" lnSpcReduction="20000"/>
          </a:bodyPr>
          <a:lstStyle/>
          <a:p>
            <a:pPr marL="109728" indent="0">
              <a:buNone/>
            </a:pPr>
            <a:r>
              <a:rPr lang="en-GB" sz="3600" b="1" dirty="0">
                <a:latin typeface="Arial" panose="020B0604020202020204" pitchFamily="34" charset="0"/>
                <a:cs typeface="Arial" panose="020B0604020202020204" pitchFamily="34" charset="0"/>
              </a:rPr>
              <a:t>Self Directed Learning </a:t>
            </a:r>
          </a:p>
          <a:p>
            <a:endParaRPr lang="en-GB" dirty="0"/>
          </a:p>
          <a:p>
            <a:r>
              <a:rPr lang="en-GB" dirty="0"/>
              <a:t>80 Hours (N5/H) of studying/homework/practice given as guidance from SQA across the course.</a:t>
            </a:r>
          </a:p>
          <a:p>
            <a:endParaRPr lang="en-GB" dirty="0"/>
          </a:p>
          <a:p>
            <a:r>
              <a:rPr lang="en-GB" dirty="0"/>
              <a:t>224 days until start of the exam diet (32 weeks)</a:t>
            </a:r>
          </a:p>
          <a:p>
            <a:endParaRPr lang="en-GB" dirty="0"/>
          </a:p>
          <a:p>
            <a:r>
              <a:rPr lang="en-GB" b="1" dirty="0">
                <a:highlight>
                  <a:srgbClr val="FFFF00"/>
                </a:highlight>
              </a:rPr>
              <a:t>2.5 hours PER SUBJECT PER WEEK ( 36 mins per day)</a:t>
            </a:r>
          </a:p>
          <a:p>
            <a:endParaRPr lang="en-GB" dirty="0"/>
          </a:p>
          <a:p>
            <a:endParaRPr lang="en-GB" dirty="0"/>
          </a:p>
          <a:p>
            <a:endParaRPr lang="en-GB" dirty="0"/>
          </a:p>
          <a:p>
            <a:r>
              <a:rPr lang="en-GB" dirty="0"/>
              <a:t>(160 hours for advanced higher)</a:t>
            </a:r>
          </a:p>
        </p:txBody>
      </p:sp>
    </p:spTree>
    <p:extLst>
      <p:ext uri="{BB962C8B-B14F-4D97-AF65-F5344CB8AC3E}">
        <p14:creationId xmlns:p14="http://schemas.microsoft.com/office/powerpoint/2010/main" val="138696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624EC-3A96-406C-8274-2E235FE57D91}"/>
              </a:ext>
            </a:extLst>
          </p:cNvPr>
          <p:cNvSpPr>
            <a:spLocks noGrp="1"/>
          </p:cNvSpPr>
          <p:nvPr>
            <p:ph idx="1"/>
          </p:nvPr>
        </p:nvSpPr>
        <p:spPr/>
        <p:txBody>
          <a:bodyPr/>
          <a:lstStyle/>
          <a:p>
            <a:endParaRPr lang="en-GB" dirty="0"/>
          </a:p>
        </p:txBody>
      </p:sp>
      <p:sp>
        <p:nvSpPr>
          <p:cNvPr id="3" name="Title 2">
            <a:extLst>
              <a:ext uri="{FF2B5EF4-FFF2-40B4-BE49-F238E27FC236}">
                <a16:creationId xmlns:a16="http://schemas.microsoft.com/office/drawing/2014/main" id="{B941E615-9A90-40B2-A9B1-68F5E0C02566}"/>
              </a:ext>
            </a:extLst>
          </p:cNvPr>
          <p:cNvSpPr>
            <a:spLocks noGrp="1"/>
          </p:cNvSpPr>
          <p:nvPr>
            <p:ph type="title"/>
          </p:nvPr>
        </p:nvSpPr>
        <p:spPr/>
        <p:txBody>
          <a:bodyPr/>
          <a:lstStyle/>
          <a:p>
            <a:endParaRPr lang="en-GB"/>
          </a:p>
        </p:txBody>
      </p:sp>
      <p:pic>
        <p:nvPicPr>
          <p:cNvPr id="5" name="Picture 4">
            <a:hlinkClick r:id="rId2"/>
            <a:extLst>
              <a:ext uri="{FF2B5EF4-FFF2-40B4-BE49-F238E27FC236}">
                <a16:creationId xmlns:a16="http://schemas.microsoft.com/office/drawing/2014/main" id="{5404B261-7544-4F50-855B-5C46F8BD2945}"/>
              </a:ext>
            </a:extLst>
          </p:cNvPr>
          <p:cNvPicPr>
            <a:picLocks noChangeAspect="1"/>
          </p:cNvPicPr>
          <p:nvPr/>
        </p:nvPicPr>
        <p:blipFill>
          <a:blip r:embed="rId3"/>
          <a:stretch>
            <a:fillRect/>
          </a:stretch>
        </p:blipFill>
        <p:spPr>
          <a:xfrm>
            <a:off x="0" y="-133333"/>
            <a:ext cx="12087922" cy="6886558"/>
          </a:xfrm>
          <a:prstGeom prst="rect">
            <a:avLst/>
          </a:prstGeom>
        </p:spPr>
      </p:pic>
    </p:spTree>
    <p:extLst>
      <p:ext uri="{BB962C8B-B14F-4D97-AF65-F5344CB8AC3E}">
        <p14:creationId xmlns:p14="http://schemas.microsoft.com/office/powerpoint/2010/main" val="316906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C5B166-FC99-4574-B0BB-F97A96D6BEEB}"/>
              </a:ext>
            </a:extLst>
          </p:cNvPr>
          <p:cNvSpPr>
            <a:spLocks noGrp="1"/>
          </p:cNvSpPr>
          <p:nvPr>
            <p:ph idx="1"/>
          </p:nvPr>
        </p:nvSpPr>
        <p:spPr>
          <a:xfrm>
            <a:off x="609600" y="734197"/>
            <a:ext cx="10972800" cy="4525963"/>
          </a:xfrm>
        </p:spPr>
        <p:txBody>
          <a:bodyPr/>
          <a:lstStyle/>
          <a:p>
            <a:r>
              <a:rPr lang="en-GB" dirty="0"/>
              <a:t>Pupils need to have a </a:t>
            </a:r>
            <a:r>
              <a:rPr lang="en-GB" b="1" dirty="0"/>
              <a:t>really clear plan </a:t>
            </a:r>
            <a:r>
              <a:rPr lang="en-GB" dirty="0"/>
              <a:t>of what they need to use their time for i.e. If a pupil has 1 hour of homework they should use the rest of the time to revise content or practice skills. </a:t>
            </a:r>
          </a:p>
          <a:p>
            <a:endParaRPr lang="en-GB" dirty="0"/>
          </a:p>
          <a:p>
            <a:r>
              <a:rPr lang="en-GB" dirty="0"/>
              <a:t>Pupils should have a schedule they follow- the more regularly and consistently they approach their work the easier it will be in class and in assessments. </a:t>
            </a:r>
          </a:p>
        </p:txBody>
      </p:sp>
    </p:spTree>
    <p:extLst>
      <p:ext uri="{BB962C8B-B14F-4D97-AF65-F5344CB8AC3E}">
        <p14:creationId xmlns:p14="http://schemas.microsoft.com/office/powerpoint/2010/main" val="19107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FCEC-31A5-41E3-A6D0-27CB33B6EF79}"/>
              </a:ext>
            </a:extLst>
          </p:cNvPr>
          <p:cNvSpPr>
            <a:spLocks noGrp="1"/>
          </p:cNvSpPr>
          <p:nvPr>
            <p:ph type="title"/>
          </p:nvPr>
        </p:nvSpPr>
        <p:spPr/>
        <p:txBody>
          <a:bodyPr/>
          <a:lstStyle/>
          <a:p>
            <a:r>
              <a:rPr lang="en-GB" dirty="0"/>
              <a:t>Study Planner</a:t>
            </a:r>
          </a:p>
        </p:txBody>
      </p:sp>
      <p:pic>
        <p:nvPicPr>
          <p:cNvPr id="6" name="Audio 5">
            <a:hlinkClick r:id="" action="ppaction://media"/>
            <a:extLst>
              <a:ext uri="{FF2B5EF4-FFF2-40B4-BE49-F238E27FC236}">
                <a16:creationId xmlns:a16="http://schemas.microsoft.com/office/drawing/2014/main" id="{00E8F1CF-69EF-4E0A-9AFD-85BA72523F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45700" y="6235700"/>
            <a:ext cx="406400" cy="406400"/>
          </a:xfrm>
          <a:prstGeom prst="rect">
            <a:avLst/>
          </a:prstGeom>
        </p:spPr>
      </p:pic>
      <p:pic>
        <p:nvPicPr>
          <p:cNvPr id="9" name="Picture 8">
            <a:extLst>
              <a:ext uri="{FF2B5EF4-FFF2-40B4-BE49-F238E27FC236}">
                <a16:creationId xmlns:a16="http://schemas.microsoft.com/office/drawing/2014/main" id="{7EC61451-2ECB-4F38-B1A4-C902429680F7}"/>
              </a:ext>
            </a:extLst>
          </p:cNvPr>
          <p:cNvPicPr>
            <a:picLocks noChangeAspect="1"/>
          </p:cNvPicPr>
          <p:nvPr/>
        </p:nvPicPr>
        <p:blipFill>
          <a:blip r:embed="rId6"/>
          <a:stretch>
            <a:fillRect/>
          </a:stretch>
        </p:blipFill>
        <p:spPr>
          <a:xfrm>
            <a:off x="1462902" y="1007529"/>
            <a:ext cx="10271345" cy="5626013"/>
          </a:xfrm>
          <a:prstGeom prst="rect">
            <a:avLst/>
          </a:prstGeom>
        </p:spPr>
      </p:pic>
    </p:spTree>
    <p:extLst>
      <p:ext uri="{BB962C8B-B14F-4D97-AF65-F5344CB8AC3E}">
        <p14:creationId xmlns:p14="http://schemas.microsoft.com/office/powerpoint/2010/main" val="781169819"/>
      </p:ext>
    </p:extLst>
  </p:cSld>
  <p:clrMapOvr>
    <a:masterClrMapping/>
  </p:clrMapOvr>
  <mc:AlternateContent xmlns:mc="http://schemas.openxmlformats.org/markup-compatibility/2006" xmlns:p14="http://schemas.microsoft.com/office/powerpoint/2010/main">
    <mc:Choice Requires="p14">
      <p:transition spd="slow" p14:dur="2000" advTm="19581"/>
    </mc:Choice>
    <mc:Fallback xmlns="">
      <p:transition spd="slow" advTm="19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2E133-E268-4627-8F51-84724862FFB4}"/>
              </a:ext>
            </a:extLst>
          </p:cNvPr>
          <p:cNvSpPr>
            <a:spLocks noGrp="1"/>
          </p:cNvSpPr>
          <p:nvPr>
            <p:ph idx="1"/>
          </p:nvPr>
        </p:nvSpPr>
        <p:spPr>
          <a:xfrm>
            <a:off x="427464" y="1651720"/>
            <a:ext cx="10972800" cy="4525963"/>
          </a:xfrm>
        </p:spPr>
        <p:txBody>
          <a:bodyPr/>
          <a:lstStyle/>
          <a:p>
            <a:pPr>
              <a:buFont typeface="Wingdings" panose="05000000000000000000" pitchFamily="2" charset="2"/>
              <a:buChar char="Ø"/>
            </a:pPr>
            <a:r>
              <a:rPr lang="en-GB" sz="4800" dirty="0"/>
              <a:t>Survey</a:t>
            </a:r>
          </a:p>
          <a:p>
            <a:pPr>
              <a:buFont typeface="Wingdings" panose="05000000000000000000" pitchFamily="2" charset="2"/>
              <a:buChar char="Ø"/>
            </a:pPr>
            <a:r>
              <a:rPr lang="en-GB" sz="4800" dirty="0"/>
              <a:t>Question</a:t>
            </a:r>
          </a:p>
          <a:p>
            <a:pPr>
              <a:buFont typeface="Wingdings" panose="05000000000000000000" pitchFamily="2" charset="2"/>
              <a:buChar char="Ø"/>
            </a:pPr>
            <a:r>
              <a:rPr lang="en-GB" sz="4800" dirty="0"/>
              <a:t>Read</a:t>
            </a:r>
          </a:p>
          <a:p>
            <a:pPr>
              <a:buFont typeface="Wingdings" panose="05000000000000000000" pitchFamily="2" charset="2"/>
              <a:buChar char="Ø"/>
            </a:pPr>
            <a:r>
              <a:rPr lang="en-GB" sz="4800" dirty="0"/>
              <a:t>Recite</a:t>
            </a:r>
          </a:p>
          <a:p>
            <a:pPr>
              <a:buFont typeface="Wingdings" panose="05000000000000000000" pitchFamily="2" charset="2"/>
              <a:buChar char="Ø"/>
            </a:pPr>
            <a:r>
              <a:rPr lang="en-GB" sz="4800" dirty="0"/>
              <a:t>Review </a:t>
            </a:r>
          </a:p>
          <a:p>
            <a:pPr algn="ctr"/>
            <a:endParaRPr lang="en-GB" dirty="0"/>
          </a:p>
          <a:p>
            <a:endParaRPr lang="en-GB" dirty="0"/>
          </a:p>
          <a:p>
            <a:endParaRPr lang="en-GB" dirty="0"/>
          </a:p>
        </p:txBody>
      </p:sp>
      <p:sp>
        <p:nvSpPr>
          <p:cNvPr id="3" name="Title 2">
            <a:extLst>
              <a:ext uri="{FF2B5EF4-FFF2-40B4-BE49-F238E27FC236}">
                <a16:creationId xmlns:a16="http://schemas.microsoft.com/office/drawing/2014/main" id="{1FDBD0EF-303C-4294-A2AC-3033A6CF4FF0}"/>
              </a:ext>
            </a:extLst>
          </p:cNvPr>
          <p:cNvSpPr>
            <a:spLocks noGrp="1"/>
          </p:cNvSpPr>
          <p:nvPr>
            <p:ph type="title"/>
          </p:nvPr>
        </p:nvSpPr>
        <p:spPr>
          <a:xfrm>
            <a:off x="609600" y="274638"/>
            <a:ext cx="5690839" cy="1143000"/>
          </a:xfrm>
        </p:spPr>
        <p:txBody>
          <a:bodyPr>
            <a:normAutofit fontScale="90000"/>
          </a:bodyPr>
          <a:lstStyle/>
          <a:p>
            <a:r>
              <a:rPr lang="en-GB" dirty="0"/>
              <a:t>SQ3R –</a:t>
            </a:r>
            <a:br>
              <a:rPr lang="en-GB" dirty="0"/>
            </a:br>
            <a:r>
              <a:rPr lang="en-GB" dirty="0"/>
              <a:t>Study Method</a:t>
            </a:r>
          </a:p>
        </p:txBody>
      </p:sp>
      <p:pic>
        <p:nvPicPr>
          <p:cNvPr id="2050" name="Picture 2" descr="SQ3R">
            <a:hlinkClick r:id="rId2"/>
            <a:extLst>
              <a:ext uri="{FF2B5EF4-FFF2-40B4-BE49-F238E27FC236}">
                <a16:creationId xmlns:a16="http://schemas.microsoft.com/office/drawing/2014/main" id="{72989B1D-D2B6-418E-A886-7387840F7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096" y="40556"/>
            <a:ext cx="6254440" cy="59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2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A9AF31B-D6F8-4BA5-BB6F-70CFA5CA84BB}"/>
              </a:ext>
            </a:extLst>
          </p:cNvPr>
          <p:cNvSpPr>
            <a:spLocks noChangeArrowheads="1"/>
          </p:cNvSpPr>
          <p:nvPr/>
        </p:nvSpPr>
        <p:spPr bwMode="auto">
          <a:xfrm>
            <a:off x="966439" y="1417638"/>
            <a:ext cx="109728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lgn="l">
              <a:buFont typeface="Wingdings" panose="05000000000000000000" pitchFamily="2" charset="2"/>
              <a:buChar char="Ø"/>
            </a:pPr>
            <a:r>
              <a:rPr lang="en-GB" sz="3200" b="1" i="0" dirty="0">
                <a:solidFill>
                  <a:srgbClr val="000000"/>
                </a:solidFill>
                <a:effectLst/>
                <a:latin typeface="Source Sans Pro" panose="020B0503030403020204" pitchFamily="34" charset="0"/>
              </a:rPr>
              <a:t>What can I learn from the text?</a:t>
            </a:r>
          </a:p>
          <a:p>
            <a:pPr algn="l"/>
            <a:r>
              <a:rPr lang="en-GB" sz="3200" b="0" i="0" dirty="0">
                <a:solidFill>
                  <a:srgbClr val="4D4D4D"/>
                </a:solidFill>
                <a:effectLst/>
                <a:latin typeface="Source Sans Pro" panose="020B0503030403020204" pitchFamily="34" charset="0"/>
              </a:rPr>
              <a:t>Before reading skim the material:</a:t>
            </a:r>
          </a:p>
          <a:p>
            <a:pPr marL="457200" indent="-457200" algn="l">
              <a:buClr>
                <a:schemeClr val="bg2">
                  <a:lumMod val="50000"/>
                </a:schemeClr>
              </a:buClr>
              <a:buFont typeface="Arial" panose="020B0604020202020204" pitchFamily="34" charset="0"/>
              <a:buChar char="•"/>
            </a:pPr>
            <a:r>
              <a:rPr lang="en-GB" sz="2800" b="0" i="0" dirty="0">
                <a:solidFill>
                  <a:srgbClr val="4D4D4D"/>
                </a:solidFill>
                <a:effectLst/>
                <a:latin typeface="Source Sans Pro" panose="020B0503030403020204" pitchFamily="34" charset="0"/>
              </a:rPr>
              <a:t>Skim the table of contents and find three to five main ideas that will be presented in the text.</a:t>
            </a:r>
          </a:p>
          <a:p>
            <a:pPr marL="457200" indent="-457200" algn="l">
              <a:buClr>
                <a:schemeClr val="bg2">
                  <a:lumMod val="50000"/>
                </a:schemeClr>
              </a:buClr>
              <a:buFont typeface="Arial" panose="020B0604020202020204" pitchFamily="34" charset="0"/>
              <a:buChar char="•"/>
            </a:pPr>
            <a:r>
              <a:rPr lang="en-GB" sz="2800" b="0" i="0" dirty="0">
                <a:solidFill>
                  <a:srgbClr val="4D4D4D"/>
                </a:solidFill>
                <a:effectLst/>
                <a:latin typeface="Source Sans Pro" panose="020B0503030403020204" pitchFamily="34" charset="0"/>
              </a:rPr>
              <a:t>Pay attention to names, headings and subheadings.</a:t>
            </a:r>
          </a:p>
          <a:p>
            <a:pPr marL="457200" indent="-457200" algn="l">
              <a:buClr>
                <a:schemeClr val="bg2">
                  <a:lumMod val="50000"/>
                </a:schemeClr>
              </a:buClr>
              <a:buFont typeface="Arial" panose="020B0604020202020204" pitchFamily="34" charset="0"/>
              <a:buChar char="•"/>
            </a:pPr>
            <a:r>
              <a:rPr lang="en-GB" sz="2800" b="0" i="0" dirty="0">
                <a:solidFill>
                  <a:srgbClr val="4D4D4D"/>
                </a:solidFill>
                <a:effectLst/>
                <a:latin typeface="Source Sans Pro" panose="020B0503030403020204" pitchFamily="34" charset="0"/>
              </a:rPr>
              <a:t>Look at the captions under images, tables, diagrams and maps.</a:t>
            </a:r>
          </a:p>
          <a:p>
            <a:pPr marL="457200" indent="-457200" algn="l">
              <a:buClr>
                <a:schemeClr val="bg2">
                  <a:lumMod val="50000"/>
                </a:schemeClr>
              </a:buClr>
              <a:buFont typeface="Arial" panose="020B0604020202020204" pitchFamily="34" charset="0"/>
              <a:buChar char="•"/>
            </a:pPr>
            <a:r>
              <a:rPr lang="en-GB" sz="2800" b="0" i="0" dirty="0">
                <a:solidFill>
                  <a:srgbClr val="4D4D4D"/>
                </a:solidFill>
                <a:effectLst/>
                <a:latin typeface="Source Sans Pro" panose="020B0503030403020204" pitchFamily="34" charset="0"/>
              </a:rPr>
              <a:t>Pay particular attention to the introductory and final paragraphs, which often contain a summary of the text</a:t>
            </a:r>
            <a:r>
              <a:rPr lang="en-GB" sz="3200" b="0" i="0" dirty="0">
                <a:solidFill>
                  <a:srgbClr val="4D4D4D"/>
                </a:solidFill>
                <a:effectLst/>
                <a:latin typeface="Source Sans Pro" panose="020B0503030403020204" pitchFamily="34" charset="0"/>
              </a:rPr>
              <a:t>.</a:t>
            </a:r>
          </a:p>
          <a:p>
            <a:pPr marL="457200" marR="0" lvl="0" indent="-457200" algn="l" defTabSz="914400" rtl="0" eaLnBrk="0" fontAlgn="base" latinLnBrk="0" hangingPunct="0">
              <a:lnSpc>
                <a:spcPct val="100000"/>
              </a:lnSpc>
              <a:spcBef>
                <a:spcPct val="0"/>
              </a:spcBef>
              <a:spcAft>
                <a:spcPct val="0"/>
              </a:spcAft>
              <a:buClr>
                <a:schemeClr val="bg2">
                  <a:lumMod val="50000"/>
                </a:schemeClr>
              </a:buClr>
              <a:buSzTx/>
              <a:buFont typeface="Wingdings" panose="05000000000000000000" pitchFamily="2" charset="2"/>
              <a:buChar char="Ø"/>
              <a:tabLst/>
            </a:pPr>
            <a:endParaRPr kumimoji="0" lang="en-GB" altLang="en-US" sz="3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itle 9">
            <a:extLst>
              <a:ext uri="{FF2B5EF4-FFF2-40B4-BE49-F238E27FC236}">
                <a16:creationId xmlns:a16="http://schemas.microsoft.com/office/drawing/2014/main" id="{9A01989B-36B6-4AAE-AE76-6F795878EE8C}"/>
              </a:ext>
            </a:extLst>
          </p:cNvPr>
          <p:cNvSpPr>
            <a:spLocks noGrp="1"/>
          </p:cNvSpPr>
          <p:nvPr>
            <p:ph type="title"/>
          </p:nvPr>
        </p:nvSpPr>
        <p:spPr/>
        <p:txBody>
          <a:bodyPr>
            <a:normAutofit/>
          </a:bodyPr>
          <a:lstStyle/>
          <a:p>
            <a:r>
              <a:rPr lang="en-GB" sz="4400" u="sng" dirty="0">
                <a:solidFill>
                  <a:schemeClr val="tx1"/>
                </a:solidFill>
                <a:latin typeface="Arial" panose="020B0604020202020204" pitchFamily="34" charset="0"/>
                <a:cs typeface="Arial" panose="020B0604020202020204" pitchFamily="34" charset="0"/>
              </a:rPr>
              <a:t>S</a:t>
            </a:r>
            <a:r>
              <a:rPr lang="en-GB" sz="4400" dirty="0">
                <a:solidFill>
                  <a:schemeClr val="tx1"/>
                </a:solidFill>
                <a:latin typeface="Arial" panose="020B0604020202020204" pitchFamily="34" charset="0"/>
                <a:cs typeface="Arial" panose="020B0604020202020204" pitchFamily="34" charset="0"/>
              </a:rPr>
              <a:t>urvey</a:t>
            </a:r>
          </a:p>
        </p:txBody>
      </p:sp>
    </p:spTree>
    <p:extLst>
      <p:ext uri="{BB962C8B-B14F-4D97-AF65-F5344CB8AC3E}">
        <p14:creationId xmlns:p14="http://schemas.microsoft.com/office/powerpoint/2010/main" val="820894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7"/>
</p:tagLst>
</file>

<file path=ppt/tags/tag2.xml><?xml version="1.0" encoding="utf-8"?>
<p:tagLst xmlns:a="http://schemas.openxmlformats.org/drawingml/2006/main" xmlns:r="http://schemas.openxmlformats.org/officeDocument/2006/relationships" xmlns:p="http://schemas.openxmlformats.org/presentationml/2006/main">
  <p:tag name="TIMING" val="|10.6|5.8|3.4"/>
</p:tagLst>
</file>

<file path=ppt/tags/tag3.xml><?xml version="1.0" encoding="utf-8"?>
<p:tagLst xmlns:a="http://schemas.openxmlformats.org/drawingml/2006/main" xmlns:r="http://schemas.openxmlformats.org/officeDocument/2006/relationships" xmlns:p="http://schemas.openxmlformats.org/presentationml/2006/main">
  <p:tag name="TIMING" val="|10.8"/>
</p:tagLst>
</file>

<file path=ppt/tags/tag4.xml><?xml version="1.0" encoding="utf-8"?>
<p:tagLst xmlns:a="http://schemas.openxmlformats.org/drawingml/2006/main" xmlns:r="http://schemas.openxmlformats.org/officeDocument/2006/relationships" xmlns:p="http://schemas.openxmlformats.org/presentationml/2006/main">
  <p:tag name="TIMING" val="|8.5|8.8|4.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892</Words>
  <Application>Microsoft Office PowerPoint</Application>
  <PresentationFormat>Widescreen</PresentationFormat>
  <Paragraphs>114</Paragraphs>
  <Slides>24</Slides>
  <Notes>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Lucida Sans Unicode</vt:lpstr>
      <vt:lpstr>Source Sans Pro</vt:lpstr>
      <vt:lpstr>Verdana</vt:lpstr>
      <vt:lpstr>Wingdings</vt:lpstr>
      <vt:lpstr>Wingdings 2</vt:lpstr>
      <vt:lpstr>Wingdings 3</vt:lpstr>
      <vt:lpstr>Concourse</vt:lpstr>
      <vt:lpstr>      Study Skills in S4-S6</vt:lpstr>
      <vt:lpstr>Why Study?</vt:lpstr>
      <vt:lpstr>PowerPoint Presentation</vt:lpstr>
      <vt:lpstr>PowerPoint Presentation</vt:lpstr>
      <vt:lpstr>PowerPoint Presentation</vt:lpstr>
      <vt:lpstr>PowerPoint Presentation</vt:lpstr>
      <vt:lpstr>Study Planner</vt:lpstr>
      <vt:lpstr>SQ3R – Study Method</vt:lpstr>
      <vt:lpstr>Survey</vt:lpstr>
      <vt:lpstr>Question</vt:lpstr>
      <vt:lpstr>Read.</vt:lpstr>
      <vt:lpstr>Recite.</vt:lpstr>
      <vt:lpstr>Review.</vt:lpstr>
      <vt:lpstr>How can I improve my memory?</vt:lpstr>
      <vt:lpstr>PowerPoint Presentation</vt:lpstr>
      <vt:lpstr>Spider Diagram</vt:lpstr>
      <vt:lpstr>PowerPoint Presentation</vt:lpstr>
      <vt:lpstr>PowerPoint Presentation</vt:lpstr>
      <vt:lpstr>Flash Cards</vt:lpstr>
      <vt:lpstr>Teach Someone Else</vt:lpstr>
      <vt:lpstr>Past Papers </vt:lpstr>
      <vt:lpstr>Supported Study</vt:lpstr>
      <vt:lpstr>Variety is the key!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Study Skills in S4-S6</dc:title>
  <dc:creator>L Cole</dc:creator>
  <cp:lastModifiedBy>L Cole</cp:lastModifiedBy>
  <cp:revision>2</cp:revision>
  <dcterms:created xsi:type="dcterms:W3CDTF">2022-09-20T13:32:28Z</dcterms:created>
  <dcterms:modified xsi:type="dcterms:W3CDTF">2022-09-20T17:08:32Z</dcterms:modified>
</cp:coreProperties>
</file>